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508" r:id="rId2"/>
    <p:sldId id="623" r:id="rId3"/>
    <p:sldId id="605" r:id="rId4"/>
    <p:sldId id="629" r:id="rId5"/>
    <p:sldId id="622" r:id="rId6"/>
    <p:sldId id="630" r:id="rId7"/>
    <p:sldId id="624" r:id="rId8"/>
    <p:sldId id="631" r:id="rId9"/>
    <p:sldId id="627" r:id="rId10"/>
    <p:sldId id="632" r:id="rId11"/>
    <p:sldId id="626" r:id="rId12"/>
    <p:sldId id="633" r:id="rId13"/>
    <p:sldId id="634" r:id="rId14"/>
    <p:sldId id="635" r:id="rId15"/>
    <p:sldId id="636" r:id="rId16"/>
    <p:sldId id="637" r:id="rId17"/>
    <p:sldId id="638" r:id="rId18"/>
    <p:sldId id="639" r:id="rId19"/>
    <p:sldId id="641" r:id="rId20"/>
    <p:sldId id="642" r:id="rId21"/>
    <p:sldId id="643" r:id="rId22"/>
    <p:sldId id="644" r:id="rId23"/>
    <p:sldId id="645" r:id="rId24"/>
    <p:sldId id="646" r:id="rId25"/>
    <p:sldId id="647" r:id="rId26"/>
    <p:sldId id="648" r:id="rId27"/>
    <p:sldId id="652" r:id="rId28"/>
    <p:sldId id="653" r:id="rId29"/>
    <p:sldId id="654" r:id="rId30"/>
    <p:sldId id="655" r:id="rId31"/>
    <p:sldId id="660" r:id="rId32"/>
    <p:sldId id="656" r:id="rId33"/>
    <p:sldId id="657" r:id="rId34"/>
    <p:sldId id="658" r:id="rId35"/>
    <p:sldId id="661" r:id="rId36"/>
    <p:sldId id="662" r:id="rId37"/>
    <p:sldId id="663" r:id="rId38"/>
    <p:sldId id="664" r:id="rId39"/>
    <p:sldId id="665" r:id="rId40"/>
    <p:sldId id="666" r:id="rId41"/>
    <p:sldId id="667" r:id="rId42"/>
    <p:sldId id="668" r:id="rId43"/>
    <p:sldId id="669" r:id="rId44"/>
    <p:sldId id="670" r:id="rId45"/>
    <p:sldId id="671" r:id="rId46"/>
    <p:sldId id="672" r:id="rId47"/>
    <p:sldId id="674" r:id="rId48"/>
    <p:sldId id="649" r:id="rId49"/>
    <p:sldId id="650" r:id="rId50"/>
    <p:sldId id="651" r:id="rId51"/>
    <p:sldId id="673" r:id="rId52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7" userDrawn="1">
          <p15:clr>
            <a:srgbClr val="A4A3A4"/>
          </p15:clr>
        </p15:guide>
        <p15:guide id="2" pos="612" userDrawn="1">
          <p15:clr>
            <a:srgbClr val="A4A3A4"/>
          </p15:clr>
        </p15:guide>
        <p15:guide id="3" pos="295" userDrawn="1">
          <p15:clr>
            <a:srgbClr val="A4A3A4"/>
          </p15:clr>
        </p15:guide>
        <p15:guide id="4" orient="horz" pos="1026" userDrawn="1">
          <p15:clr>
            <a:srgbClr val="A4A3A4"/>
          </p15:clr>
        </p15:guide>
        <p15:guide id="5" pos="546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A"/>
    <a:srgbClr val="FF0000"/>
    <a:srgbClr val="009999"/>
    <a:srgbClr val="9BBB59"/>
    <a:srgbClr val="FF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0640" autoAdjust="0"/>
  </p:normalViewPr>
  <p:slideViewPr>
    <p:cSldViewPr>
      <p:cViewPr varScale="1">
        <p:scale>
          <a:sx n="79" d="100"/>
          <a:sy n="79" d="100"/>
        </p:scale>
        <p:origin x="1598" y="77"/>
      </p:cViewPr>
      <p:guideLst>
        <p:guide orient="horz" pos="1207"/>
        <p:guide pos="612"/>
        <p:guide pos="295"/>
        <p:guide orient="horz" pos="1026"/>
        <p:guide pos="546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95" d="100"/>
          <a:sy n="95" d="100"/>
        </p:scale>
        <p:origin x="255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2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l">
              <a:defRPr sz="13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2"/>
          </a:xfrm>
          <a:prstGeom prst="rect">
            <a:avLst/>
          </a:prstGeom>
        </p:spPr>
        <p:txBody>
          <a:bodyPr vert="horz" lIns="95568" tIns="47784" rIns="95568" bIns="47784" rtlCol="0"/>
          <a:lstStyle>
            <a:lvl1pPr algn="r">
              <a:defRPr sz="1300"/>
            </a:lvl1pPr>
          </a:lstStyle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2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l">
              <a:defRPr sz="13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r">
              <a:defRPr sz="1300"/>
            </a:lvl1pPr>
          </a:lstStyle>
          <a:p>
            <a:fld id="{4F23E116-1261-4A5F-A7C1-2A0FAA1EA84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091552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49250" y="0"/>
            <a:ext cx="6097588" cy="45735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68" tIns="47784" rIns="95568" bIns="47784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86981" y="4729561"/>
            <a:ext cx="6423713" cy="4769205"/>
          </a:xfrm>
          <a:prstGeom prst="rect">
            <a:avLst/>
          </a:prstGeom>
        </p:spPr>
        <p:txBody>
          <a:bodyPr vert="horz" lIns="95568" tIns="47784" rIns="95568" bIns="47784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2"/>
          </a:xfrm>
          <a:prstGeom prst="rect">
            <a:avLst/>
          </a:prstGeom>
        </p:spPr>
        <p:txBody>
          <a:bodyPr vert="horz" lIns="95568" tIns="47784" rIns="95568" bIns="47784" rtlCol="0" anchor="b"/>
          <a:lstStyle>
            <a:lvl1pPr algn="r">
              <a:defRPr sz="1300"/>
            </a:lvl1pPr>
          </a:lstStyle>
          <a:p>
            <a:fld id="{F655C691-73B7-418F-95DE-21EE9041B6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9988479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1" hangingPunct="1">
      <a:lnSpc>
        <a:spcPct val="125000"/>
      </a:lnSpc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lnSpc>
        <a:spcPct val="125000"/>
      </a:lnSpc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lnSpc>
        <a:spcPct val="125000"/>
      </a:lnSpc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lnSpc>
        <a:spcPct val="125000"/>
      </a:lnSpc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lnSpc>
        <a:spcPct val="125000"/>
      </a:lnSpc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5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5C691-73B7-418F-95DE-21EE9041B6DC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idx="13"/>
          </p:nvPr>
        </p:nvSpPr>
        <p:spPr>
          <a:xfrm>
            <a:off x="4023992" y="0"/>
            <a:ext cx="3078427" cy="511731"/>
          </a:xfrm>
          <a:prstGeom prst="rect">
            <a:avLst/>
          </a:prstGeom>
        </p:spPr>
        <p:txBody>
          <a:bodyPr lIns="99075" tIns="49538" rIns="99075" bIns="49538"/>
          <a:lstStyle/>
          <a:p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4"/>
          </p:nvPr>
        </p:nvSpPr>
        <p:spPr>
          <a:xfrm>
            <a:off x="0" y="9721106"/>
            <a:ext cx="3078427" cy="511731"/>
          </a:xfrm>
          <a:prstGeom prst="rect">
            <a:avLst/>
          </a:prstGeom>
        </p:spPr>
        <p:txBody>
          <a:bodyPr lIns="99075" tIns="49538" rIns="99075" bIns="49538"/>
          <a:lstStyle/>
          <a:p>
            <a:endParaRPr lang="ko-KR" altLang="en-US" dirty="0"/>
          </a:p>
        </p:txBody>
      </p:sp>
      <p:sp>
        <p:nvSpPr>
          <p:cNvPr id="9" name="머리글 개체 틀 8"/>
          <p:cNvSpPr>
            <a:spLocks noGrp="1"/>
          </p:cNvSpPr>
          <p:nvPr>
            <p:ph type="hdr" sz="quarter" idx="15"/>
          </p:nvPr>
        </p:nvSpPr>
        <p:spPr>
          <a:xfrm>
            <a:off x="0" y="0"/>
            <a:ext cx="3078427" cy="511731"/>
          </a:xfrm>
          <a:prstGeom prst="rect">
            <a:avLst/>
          </a:prstGeom>
        </p:spPr>
        <p:txBody>
          <a:bodyPr lIns="99075" tIns="49538" rIns="99075" bIns="49538"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7820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제목 슬라이드-파란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 descr="표지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751" y="6381328"/>
            <a:ext cx="1270745" cy="398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날짜 개체 틀 3"/>
          <p:cNvSpPr>
            <a:spLocks noGrp="1"/>
          </p:cNvSpPr>
          <p:nvPr>
            <p:ph type="dt" sz="half" idx="2"/>
          </p:nvPr>
        </p:nvSpPr>
        <p:spPr>
          <a:xfrm>
            <a:off x="134144" y="6500366"/>
            <a:ext cx="1125488" cy="241002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맑은 고딕" pitchFamily="50" charset="-127"/>
                <a:ea typeface="맑은 고딕" pitchFamily="50" charset="-127"/>
              </a:defRPr>
            </a:lvl1pPr>
          </a:lstStyle>
          <a:p>
            <a:fld id="{54E0CA3A-A5CF-43ED-82BA-0676387D79DD}" type="datetime1">
              <a:rPr lang="ko-KR" altLang="en-US" smtClean="0">
                <a:solidFill>
                  <a:prstClr val="black"/>
                </a:solidFill>
              </a:rPr>
              <a:t>2017-09-05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3" name="텍스트 개체 틀 2"/>
          <p:cNvSpPr>
            <a:spLocks noGrp="1"/>
          </p:cNvSpPr>
          <p:nvPr>
            <p:ph type="body" idx="1"/>
          </p:nvPr>
        </p:nvSpPr>
        <p:spPr>
          <a:xfrm>
            <a:off x="467544" y="1340768"/>
            <a:ext cx="5505871" cy="977900"/>
          </a:xfrm>
          <a:prstGeom prst="rect">
            <a:avLst/>
          </a:prstGeom>
        </p:spPr>
        <p:txBody>
          <a:bodyPr anchor="b"/>
          <a:lstStyle>
            <a:lvl1pPr marL="0" indent="0" algn="l" rtl="0" eaLnBrk="1" fontAlgn="base" latinLnBrk="1" hangingPunct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dirty="0" smtClean="0">
                <a:solidFill>
                  <a:srgbClr val="99FFCC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1735485" y="2394942"/>
            <a:ext cx="5673028" cy="615553"/>
          </a:xfrm>
        </p:spPr>
        <p:txBody>
          <a:bodyPr anchor="t"/>
          <a:lstStyle>
            <a:lvl1pPr algn="ctr">
              <a:defRPr sz="4000" b="1" cap="all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75511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기본목차-파란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5" descr="목차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683568" y="1389729"/>
            <a:ext cx="6238887" cy="677108"/>
          </a:xfrm>
          <a:noFill/>
          <a:ln>
            <a:noFill/>
          </a:ln>
        </p:spPr>
        <p:txBody>
          <a:bodyPr/>
          <a:lstStyle>
            <a:lvl1pPr algn="l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날짜 개체 틀 2"/>
          <p:cNvSpPr>
            <a:spLocks noGrp="1"/>
          </p:cNvSpPr>
          <p:nvPr>
            <p:ph type="dt" sz="half" idx="10"/>
          </p:nvPr>
        </p:nvSpPr>
        <p:spPr>
          <a:xfrm>
            <a:off x="134144" y="6500366"/>
            <a:ext cx="1125488" cy="241002"/>
          </a:xfrm>
        </p:spPr>
        <p:txBody>
          <a:bodyPr/>
          <a:lstStyle/>
          <a:p>
            <a:fld id="{B849726A-35A5-410F-AEA7-AA34CFB958DA}" type="datetime1">
              <a:rPr lang="ko-KR" altLang="en-US" smtClean="0">
                <a:solidFill>
                  <a:prstClr val="black"/>
                </a:solidFill>
              </a:rPr>
              <a:t>2017-09-05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475656" y="6500366"/>
            <a:ext cx="720080" cy="241002"/>
          </a:xfrm>
        </p:spPr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‹#›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1" name="내용 개체 틀 2"/>
          <p:cNvSpPr>
            <a:spLocks noGrp="1"/>
          </p:cNvSpPr>
          <p:nvPr>
            <p:ph sz="half" idx="1"/>
          </p:nvPr>
        </p:nvSpPr>
        <p:spPr>
          <a:xfrm>
            <a:off x="4139952" y="2132856"/>
            <a:ext cx="4038600" cy="4061048"/>
          </a:xfrm>
          <a:prstGeom prst="rect">
            <a:avLst/>
          </a:prstGeom>
        </p:spPr>
        <p:txBody>
          <a:bodyPr/>
          <a:lstStyle>
            <a:lvl1pPr marL="514350" indent="-514350">
              <a:lnSpc>
                <a:spcPct val="150000"/>
              </a:lnSpc>
              <a:buFont typeface="+mj-lt"/>
              <a:buAutoNum type="arabicPeriod"/>
              <a:defRPr sz="2800">
                <a:latin typeface="맑은 고딕" pitchFamily="50" charset="-127"/>
                <a:ea typeface="맑은 고딕" pitchFamily="50" charset="-127"/>
              </a:defRPr>
            </a:lvl1pPr>
            <a:lvl2pPr>
              <a:lnSpc>
                <a:spcPct val="150000"/>
              </a:lnSpc>
              <a:defRPr sz="2400">
                <a:latin typeface="맑은 고딕" pitchFamily="50" charset="-127"/>
                <a:ea typeface="맑은 고딕" pitchFamily="50" charset="-127"/>
              </a:defRPr>
            </a:lvl2pPr>
            <a:lvl3pPr>
              <a:lnSpc>
                <a:spcPct val="150000"/>
              </a:lnSpc>
              <a:defRPr sz="2000">
                <a:latin typeface="맑은 고딕" pitchFamily="50" charset="-127"/>
                <a:ea typeface="맑은 고딕" pitchFamily="50" charset="-127"/>
              </a:defRPr>
            </a:lvl3pPr>
            <a:lvl4pPr>
              <a:lnSpc>
                <a:spcPct val="150000"/>
              </a:lnSpc>
              <a:defRPr sz="1800">
                <a:latin typeface="맑은 고딕" pitchFamily="50" charset="-127"/>
                <a:ea typeface="맑은 고딕" pitchFamily="50" charset="-127"/>
              </a:defRPr>
            </a:lvl4pPr>
            <a:lvl5pPr>
              <a:lnSpc>
                <a:spcPct val="150000"/>
              </a:lnSpc>
              <a:defRPr sz="1800">
                <a:latin typeface="맑은 고딕" pitchFamily="50" charset="-127"/>
                <a:ea typeface="맑은 고딕" pitchFamily="50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pic>
        <p:nvPicPr>
          <p:cNvPr id="12" name="Picture 7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751" y="6381328"/>
            <a:ext cx="1270745" cy="398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0783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기본-제목및내용-파란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9512" y="1124744"/>
            <a:ext cx="8784976" cy="5184576"/>
          </a:xfrm>
          <a:prstGeom prst="rect">
            <a:avLst/>
          </a:prstGeom>
        </p:spPr>
        <p:txBody>
          <a:bodyPr>
            <a:normAutofit/>
          </a:bodyPr>
          <a:lstStyle>
            <a:lvl1pPr marL="446088" indent="-446088">
              <a:buFont typeface="Wingdings" panose="05000000000000000000" pitchFamily="2" charset="2"/>
              <a:buChar char=""/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251520" y="16302"/>
            <a:ext cx="8712968" cy="8737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Autofit/>
          </a:bodyPr>
          <a:lstStyle>
            <a:lvl1pPr algn="l">
              <a:defRPr sz="3600" b="1"/>
            </a:lvl1pPr>
          </a:lstStyle>
          <a:p>
            <a:pPr lvl="0"/>
            <a:r>
              <a:rPr lang="en-US" altLang="ko-KR" dirty="0"/>
              <a:t>Slide Title in Here</a:t>
            </a:r>
          </a:p>
        </p:txBody>
      </p:sp>
      <p:sp>
        <p:nvSpPr>
          <p:cNvPr id="14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79512" y="6500366"/>
            <a:ext cx="720080" cy="241002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+mn-lt"/>
                <a:ea typeface="맑은 고딕" pitchFamily="50" charset="-127"/>
              </a:defRPr>
            </a:lvl1pPr>
          </a:lstStyle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‹#›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64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기본-제목-파란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79512" y="6500366"/>
            <a:ext cx="720080" cy="241002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+mn-lt"/>
                <a:ea typeface="맑은 고딕" pitchFamily="50" charset="-127"/>
              </a:defRPr>
            </a:lvl1pPr>
          </a:lstStyle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‹#›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251520" y="16302"/>
            <a:ext cx="8712968" cy="8737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Autofit/>
          </a:bodyPr>
          <a:lstStyle>
            <a:lvl1pPr algn="l">
              <a:defRPr sz="3600" b="1"/>
            </a:lvl1pPr>
          </a:lstStyle>
          <a:p>
            <a:pPr lvl="0"/>
            <a:r>
              <a:rPr lang="en-US" altLang="ko-KR" dirty="0"/>
              <a:t>Slide Title in Here</a:t>
            </a:r>
          </a:p>
        </p:txBody>
      </p:sp>
    </p:spTree>
    <p:extLst>
      <p:ext uri="{BB962C8B-B14F-4D97-AF65-F5344CB8AC3E}">
        <p14:creationId xmlns:p14="http://schemas.microsoft.com/office/powerpoint/2010/main" val="694115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기본-콘텐츠 2개-파란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251520" y="1196752"/>
            <a:ext cx="4244280" cy="511256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196752"/>
            <a:ext cx="4244280" cy="511256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79512" y="6500366"/>
            <a:ext cx="720080" cy="241002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+mn-lt"/>
                <a:ea typeface="맑은 고딕" pitchFamily="50" charset="-127"/>
              </a:defRPr>
            </a:lvl1pPr>
          </a:lstStyle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‹#›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251520" y="16302"/>
            <a:ext cx="8712968" cy="8737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Autofit/>
          </a:bodyPr>
          <a:lstStyle>
            <a:lvl1pPr algn="l">
              <a:defRPr sz="3600" b="1"/>
            </a:lvl1pPr>
          </a:lstStyle>
          <a:p>
            <a:pPr lvl="0"/>
            <a:r>
              <a:rPr lang="en-US" altLang="ko-KR" dirty="0"/>
              <a:t>Slide Title in Here</a:t>
            </a:r>
          </a:p>
        </p:txBody>
      </p:sp>
    </p:spTree>
    <p:extLst>
      <p:ext uri="{BB962C8B-B14F-4D97-AF65-F5344CB8AC3E}">
        <p14:creationId xmlns:p14="http://schemas.microsoft.com/office/powerpoint/2010/main" val="2086218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2017-09-05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8559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 descr="내지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9512" y="239742"/>
            <a:ext cx="2907591" cy="430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ko-KR" dirty="0"/>
              <a:t>Slide Title in Here</a:t>
            </a:r>
          </a:p>
        </p:txBody>
      </p:sp>
      <p:pic>
        <p:nvPicPr>
          <p:cNvPr id="10" name="Picture 7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751" y="6381328"/>
            <a:ext cx="1270745" cy="398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날짜 개체 틀 3"/>
          <p:cNvSpPr>
            <a:spLocks noGrp="1"/>
          </p:cNvSpPr>
          <p:nvPr>
            <p:ph type="dt" sz="half" idx="2"/>
          </p:nvPr>
        </p:nvSpPr>
        <p:spPr>
          <a:xfrm>
            <a:off x="134144" y="6500366"/>
            <a:ext cx="1125488" cy="241002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+mn-lt"/>
                <a:ea typeface="맑은 고딕" pitchFamily="50" charset="-127"/>
              </a:defRPr>
            </a:lvl1pPr>
          </a:lstStyle>
          <a:p>
            <a:fld id="{19895437-5890-4E4F-9D03-3F50D1392B6B}" type="datetime1">
              <a:rPr lang="ko-KR" altLang="en-US" smtClean="0"/>
              <a:t>2017-09-05</a:t>
            </a:fld>
            <a:endParaRPr lang="ko-KR" altLang="en-US" dirty="0"/>
          </a:p>
        </p:txBody>
      </p:sp>
      <p:sp>
        <p:nvSpPr>
          <p:cNvPr id="12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411760" y="6500366"/>
            <a:ext cx="2895600" cy="241002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+mn-lt"/>
                <a:ea typeface="맑은 고딕" pitchFamily="50" charset="-127"/>
              </a:defRPr>
            </a:lvl1pPr>
          </a:lstStyle>
          <a:p>
            <a:r>
              <a:rPr lang="ko-KR" altLang="en-US" dirty="0"/>
              <a:t>한동대학교 학술정보처</a:t>
            </a:r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475656" y="6500366"/>
            <a:ext cx="720080" cy="241002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+mn-lt"/>
                <a:ea typeface="맑은 고딕" pitchFamily="50" charset="-127"/>
              </a:defRPr>
            </a:lvl1pPr>
          </a:lstStyle>
          <a:p>
            <a:fld id="{A287DA2E-0370-4E2E-ACA7-DA0E052C276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186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7" r:id="rId6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2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ionicframework.com/docs/components/" TargetMode="Externa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467544" y="1340768"/>
            <a:ext cx="6264696" cy="977900"/>
          </a:xfrm>
        </p:spPr>
        <p:txBody>
          <a:bodyPr/>
          <a:lstStyle/>
          <a:p>
            <a:r>
              <a:rPr lang="en-US" altLang="ko-KR" dirty="0"/>
              <a:t>Training Workshop for IONIC framework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287444" y="2420888"/>
            <a:ext cx="5993051" cy="1846659"/>
          </a:xfrm>
        </p:spPr>
        <p:txBody>
          <a:bodyPr/>
          <a:lstStyle/>
          <a:p>
            <a:pPr algn="ctr"/>
            <a:r>
              <a:rPr lang="en-US" altLang="ko-KR" cap="none" dirty="0"/>
              <a:t>6. [Lab3]</a:t>
            </a:r>
            <a:br>
              <a:rPr lang="en-US" altLang="ko-KR" cap="none" dirty="0"/>
            </a:br>
            <a:r>
              <a:rPr lang="en-US" altLang="ko-KR" cap="none" dirty="0"/>
              <a:t>Implementing Front-end</a:t>
            </a:r>
            <a:br>
              <a:rPr lang="en-US" altLang="ko-KR" cap="none" dirty="0"/>
            </a:br>
            <a:r>
              <a:rPr lang="en-US" altLang="ko-KR" cap="none" dirty="0"/>
              <a:t>using Ionic framework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8295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6.2.3 TypeScript </a:t>
            </a:r>
          </a:p>
          <a:p>
            <a:r>
              <a:rPr lang="en-US" altLang="ko-KR" dirty="0"/>
              <a:t>TypeScript file where all the Angular/TypeScript code to control the interaction of this page will be written.</a:t>
            </a:r>
          </a:p>
          <a:p>
            <a:pPr marL="800100" lvl="1" indent="-342900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altLang="ko-KR" dirty="0"/>
              <a:t>The file will define any code modules we need to import for our screen to function.</a:t>
            </a:r>
          </a:p>
          <a:p>
            <a:pPr marL="800100" lvl="1" indent="-342900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altLang="ko-KR" dirty="0"/>
              <a:t>These usually would be components that we might need to programmatically interact with or Angular modules that offer needed functions (like making an HTTP requests).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6.2 Introducing Ionic Page Structure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63356E-2264-431C-A340-F8EAE1F02038}"/>
              </a:ext>
            </a:extLst>
          </p:cNvPr>
          <p:cNvSpPr txBox="1"/>
          <p:nvPr/>
        </p:nvSpPr>
        <p:spPr>
          <a:xfrm>
            <a:off x="3220327" y="6143429"/>
            <a:ext cx="57509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(source: Mobile App Development with Ionic, Chris Griffith)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607256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800" dirty="0"/>
              <a:t>Ne</a:t>
            </a:r>
            <a:r>
              <a:rPr lang="en-US" altLang="ko-KR" dirty="0"/>
              <a:t>xt part will show how to implement Home page, About-museum page, and Map page.</a:t>
            </a:r>
            <a:endParaRPr lang="en-US" altLang="ko-KR" sz="2800" dirty="0"/>
          </a:p>
          <a:p>
            <a:endParaRPr lang="ko-KR" altLang="en-US" sz="2800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F4F3524-BD1F-4B4A-B0E5-A9743C309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70" y="2273823"/>
            <a:ext cx="2298938" cy="41075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815BB86-5B24-4859-B73B-35EE2237FA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-294"/>
          <a:stretch/>
        </p:blipFill>
        <p:spPr>
          <a:xfrm>
            <a:off x="3419872" y="2285855"/>
            <a:ext cx="2307034" cy="41075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6A5CF47-FD93-4871-84DB-0A3312357E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2156861"/>
            <a:ext cx="2376264" cy="422446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6288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Setting root page.</a:t>
            </a:r>
          </a:p>
          <a:p>
            <a:pPr lvl="1"/>
            <a:r>
              <a:rPr lang="en-US" altLang="ko-KR" dirty="0"/>
              <a:t>We will use Home page of template.</a:t>
            </a:r>
          </a:p>
          <a:p>
            <a:pPr lvl="1"/>
            <a:r>
              <a:rPr lang="en-US" altLang="ko-KR" dirty="0"/>
              <a:t>The page first displayed when this application is loaded should be home page, so change code in app.component.ts to set rootPage as Home page.</a:t>
            </a:r>
          </a:p>
          <a:p>
            <a:pPr lvl="1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989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Setting root page.</a:t>
            </a:r>
          </a:p>
          <a:p>
            <a:pPr lvl="1"/>
            <a:r>
              <a:rPr lang="en-US" altLang="ko-KR" dirty="0"/>
              <a:t>Change app.components.ts as follow.</a:t>
            </a:r>
          </a:p>
          <a:p>
            <a:pPr lvl="1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713A4FC-4B91-43A1-B48F-E9A438083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815529"/>
            <a:ext cx="6031438" cy="35893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597008-8C10-4717-8599-A7AAA89A909C}"/>
              </a:ext>
            </a:extLst>
          </p:cNvPr>
          <p:cNvSpPr txBox="1"/>
          <p:nvPr/>
        </p:nvSpPr>
        <p:spPr>
          <a:xfrm>
            <a:off x="6228184" y="6066833"/>
            <a:ext cx="2320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src/app/app.component.ts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07110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4968552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Nav Bar</a:t>
            </a:r>
          </a:p>
          <a:p>
            <a:pPr lvl="1"/>
            <a:r>
              <a:rPr lang="en-US" altLang="ko-KR" dirty="0"/>
              <a:t>Navbar acts as the navigational toolbar.</a:t>
            </a:r>
          </a:p>
          <a:p>
            <a:pPr lvl="1"/>
            <a:r>
              <a:rPr lang="en-US" altLang="ko-KR" dirty="0"/>
              <a:t>Navbars must be placed within an &lt;ion-header&gt; in order for them to be placed above the content.</a:t>
            </a:r>
          </a:p>
          <a:p>
            <a:pPr lvl="1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14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2354664-9BED-42DF-98A5-C6B17EFA7F9E}"/>
              </a:ext>
            </a:extLst>
          </p:cNvPr>
          <p:cNvGrpSpPr/>
          <p:nvPr/>
        </p:nvGrpSpPr>
        <p:grpSpPr>
          <a:xfrm>
            <a:off x="5436096" y="1145021"/>
            <a:ext cx="3333291" cy="5144022"/>
            <a:chOff x="5509918" y="1356344"/>
            <a:chExt cx="2827421" cy="4710489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03D1177-9E2F-4B8E-9CD0-F25ADA4D09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52120" y="1356344"/>
              <a:ext cx="2636423" cy="471048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11A751A-E196-4B65-9119-E4212A4B6422}"/>
                </a:ext>
              </a:extLst>
            </p:cNvPr>
            <p:cNvSpPr/>
            <p:nvPr/>
          </p:nvSpPr>
          <p:spPr>
            <a:xfrm>
              <a:off x="5509918" y="1493792"/>
              <a:ext cx="2827421" cy="33688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34313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712968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Nav Bar</a:t>
            </a:r>
          </a:p>
          <a:p>
            <a:pPr lvl="1"/>
            <a:r>
              <a:rPr lang="en-US" altLang="ko-KR" dirty="0"/>
              <a:t>Home page is the starting page, so back button should be hided, and to use custom image for search icon, put image into assets/img folder.</a:t>
            </a:r>
          </a:p>
          <a:p>
            <a:pPr lvl="2"/>
            <a:r>
              <a:rPr lang="en-US" altLang="ko-KR" dirty="0"/>
              <a:t>assets folder : You can store any static assets that your application may want to make use of, like images and JSON files.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15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77BCBF-A655-4D9F-A4D6-511E14E5F3D5}"/>
              </a:ext>
            </a:extLst>
          </p:cNvPr>
          <p:cNvSpPr txBox="1"/>
          <p:nvPr/>
        </p:nvSpPr>
        <p:spPr>
          <a:xfrm>
            <a:off x="6444208" y="4221088"/>
            <a:ext cx="236148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src/pages/home/home.html</a:t>
            </a:r>
            <a:endParaRPr lang="ko-KR" altLang="en-US" sz="135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03585E3-AAB1-4F67-B372-1A3F79572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53" y="4521170"/>
            <a:ext cx="8739935" cy="175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071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410445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Nav Bar</a:t>
            </a:r>
          </a:p>
          <a:p>
            <a:pPr lvl="1"/>
            <a:r>
              <a:rPr lang="en-US" altLang="ko-KR" dirty="0"/>
              <a:t>Make css classes to apply style at each component.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16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1D2E842-0CD5-4362-86DC-06412331A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984" y="1099145"/>
            <a:ext cx="4181475" cy="52101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F9CA32-432D-4EFA-AECA-FE3BE3F95901}"/>
              </a:ext>
            </a:extLst>
          </p:cNvPr>
          <p:cNvSpPr txBox="1"/>
          <p:nvPr/>
        </p:nvSpPr>
        <p:spPr>
          <a:xfrm>
            <a:off x="2231740" y="5897012"/>
            <a:ext cx="2094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src/pages/home.scss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762102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78497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Setting custom font</a:t>
            </a:r>
          </a:p>
          <a:p>
            <a:pPr lvl="1"/>
            <a:r>
              <a:rPr lang="en-US" altLang="ko-KR" dirty="0"/>
              <a:t>We want to use custom font for “IMM” in the middle of nav bar.</a:t>
            </a:r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/>
              <a:t>To use custom fonts, first create src/assets/fonts folder and put font files in .ttf format into src/assets/fonts folder.</a:t>
            </a:r>
          </a:p>
          <a:p>
            <a:pPr marL="1200150" lvl="2" indent="-342900"/>
            <a:r>
              <a:rPr lang="en-US" altLang="ko-KR" dirty="0"/>
              <a:t>.</a:t>
            </a:r>
            <a:r>
              <a:rPr lang="en-US" altLang="ko-KR" sz="2200" dirty="0"/>
              <a:t>ttf file is in TutorialResource/home page.</a:t>
            </a:r>
          </a:p>
          <a:p>
            <a:pPr lvl="1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17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DD83E6A-57B0-4015-A0E7-7655637294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802"/>
          <a:stretch/>
        </p:blipFill>
        <p:spPr>
          <a:xfrm>
            <a:off x="1043608" y="2996952"/>
            <a:ext cx="3598930" cy="7200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39189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78497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Setting custom font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18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74B822-2DE3-46D5-B588-B1E54FB835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104"/>
          <a:stretch/>
        </p:blipFill>
        <p:spPr>
          <a:xfrm>
            <a:off x="798088" y="2636912"/>
            <a:ext cx="7547823" cy="34563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11B82A-8034-4F89-B419-2697ABD81B60}"/>
              </a:ext>
            </a:extLst>
          </p:cNvPr>
          <p:cNvSpPr txBox="1"/>
          <p:nvPr/>
        </p:nvSpPr>
        <p:spPr>
          <a:xfrm>
            <a:off x="770885" y="2270847"/>
            <a:ext cx="24331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TutorialResource/home page</a:t>
            </a:r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2175909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78497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Setting custom font</a:t>
            </a:r>
          </a:p>
          <a:p>
            <a:pPr marL="914400" lvl="1" indent="-457200">
              <a:buFont typeface="+mj-ea"/>
              <a:buAutoNum type="circleNumDbPlain" startAt="2"/>
            </a:pPr>
            <a:r>
              <a:rPr lang="en-US" altLang="ko-KR" dirty="0"/>
              <a:t>Add variable in variable.scss</a:t>
            </a:r>
            <a:endParaRPr lang="en-US" altLang="ko-KR" sz="2200" dirty="0"/>
          </a:p>
          <a:p>
            <a:pPr lvl="1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19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F38CEE3-627F-405B-8DC3-2F2BC4C32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" y="3140968"/>
            <a:ext cx="8601075" cy="2895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E1D2A3-F574-4C07-9555-C69C89C4D041}"/>
              </a:ext>
            </a:extLst>
          </p:cNvPr>
          <p:cNvSpPr txBox="1"/>
          <p:nvPr/>
        </p:nvSpPr>
        <p:spPr>
          <a:xfrm>
            <a:off x="271462" y="2745363"/>
            <a:ext cx="170251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theme/variable.scss</a:t>
            </a:r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173155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맑은 고딕" panose="020B0503020000020004" pitchFamily="50" charset="-127"/>
              <a:buChar char="-"/>
            </a:pPr>
            <a:r>
              <a:rPr lang="en-US" altLang="ko-KR" dirty="0"/>
              <a:t>Learn how to use implement Ionic application using template.</a:t>
            </a:r>
          </a:p>
          <a:p>
            <a:pPr>
              <a:buFont typeface="맑은 고딕" panose="020B0503020000020004" pitchFamily="50" charset="-127"/>
              <a:buChar char="-"/>
            </a:pPr>
            <a:r>
              <a:rPr lang="en-US" altLang="ko-KR" dirty="0"/>
              <a:t>Understand the structure of Ionic project.</a:t>
            </a:r>
          </a:p>
          <a:p>
            <a:pPr>
              <a:buFont typeface="맑은 고딕" panose="020B0503020000020004" pitchFamily="50" charset="-127"/>
              <a:buChar char="-"/>
            </a:pPr>
            <a:r>
              <a:rPr lang="en-US" altLang="ko-KR" dirty="0"/>
              <a:t>Learn the basic usage of Ionic framework.</a:t>
            </a:r>
          </a:p>
          <a:p>
            <a:pPr>
              <a:buFont typeface="맑은 고딕" panose="020B0503020000020004" pitchFamily="50" charset="-127"/>
              <a:buChar char="-"/>
            </a:pPr>
            <a:r>
              <a:rPr lang="en-US" altLang="ko-KR" dirty="0"/>
              <a:t>Learn how to simulate Ionic project.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Objectives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1301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78497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Setting custom font</a:t>
            </a:r>
          </a:p>
          <a:p>
            <a:pPr marL="914400" lvl="1" indent="-457200">
              <a:buFont typeface="+mj-ea"/>
              <a:buAutoNum type="circleNumDbPlain" startAt="3"/>
            </a:pPr>
            <a:r>
              <a:rPr lang="en-US" altLang="ko-KR" dirty="0"/>
              <a:t>Use custom font as setting font-family in .scss file.</a:t>
            </a:r>
            <a:endParaRPr lang="en-US" altLang="ko-KR" sz="2200" dirty="0"/>
          </a:p>
          <a:p>
            <a:pPr lvl="1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20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E1D2A3-F574-4C07-9555-C69C89C4D041}"/>
              </a:ext>
            </a:extLst>
          </p:cNvPr>
          <p:cNvSpPr txBox="1"/>
          <p:nvPr/>
        </p:nvSpPr>
        <p:spPr>
          <a:xfrm>
            <a:off x="547174" y="2700045"/>
            <a:ext cx="179722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src/pages/home.scss</a:t>
            </a:r>
            <a:endParaRPr lang="ko-KR" altLang="en-US" sz="135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9E911E4-C52C-44BF-8021-39CF93C2F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34" y="3000127"/>
            <a:ext cx="3995729" cy="302116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D93D001-38F4-4218-A0AF-9E227A42DE21}"/>
              </a:ext>
            </a:extLst>
          </p:cNvPr>
          <p:cNvSpPr/>
          <p:nvPr/>
        </p:nvSpPr>
        <p:spPr>
          <a:xfrm>
            <a:off x="1619672" y="4221088"/>
            <a:ext cx="2736304" cy="2880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6670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Retrieving data from server for sliding images</a:t>
            </a:r>
          </a:p>
          <a:p>
            <a:pPr lvl="1"/>
            <a:r>
              <a:rPr lang="en-US" altLang="ko-KR" sz="2200" dirty="0"/>
              <a:t>Images in &lt;ion-slides&gt; should be changed and text on the image should be deleted.</a:t>
            </a:r>
          </a:p>
          <a:p>
            <a:pPr lvl="1"/>
            <a:r>
              <a:rPr lang="en-US" altLang="ko-KR" sz="2200" dirty="0"/>
              <a:t>To change images, we will load the URL of the images from server.</a:t>
            </a:r>
          </a:p>
          <a:p>
            <a:pPr lvl="1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21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8849A50-FB67-4FB7-837A-3FAF13AD8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39984"/>
          <a:stretch/>
        </p:blipFill>
        <p:spPr>
          <a:xfrm>
            <a:off x="5148064" y="3717032"/>
            <a:ext cx="2636423" cy="28270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C0EB56C-44A3-4592-A199-727D32C4B771}"/>
              </a:ext>
            </a:extLst>
          </p:cNvPr>
          <p:cNvPicPr/>
          <p:nvPr/>
        </p:nvPicPr>
        <p:blipFill rotWithShape="1">
          <a:blip r:embed="rId3"/>
          <a:srcRect b="39127"/>
          <a:stretch/>
        </p:blipFill>
        <p:spPr>
          <a:xfrm>
            <a:off x="1175702" y="3712156"/>
            <a:ext cx="2588679" cy="2831896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27E7B9F-12C0-49ED-8A93-279908474F7A}"/>
              </a:ext>
            </a:extLst>
          </p:cNvPr>
          <p:cNvSpPr/>
          <p:nvPr/>
        </p:nvSpPr>
        <p:spPr>
          <a:xfrm>
            <a:off x="3962448" y="4501080"/>
            <a:ext cx="710922" cy="484649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6873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Retrieving data from server for sliding images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/>
              <a:t>To bring data from server, call REST API. Use below API that returns the URL of main images.</a:t>
            </a:r>
          </a:p>
          <a:p>
            <a:pPr marL="914400" lvl="1" indent="-457200">
              <a:buFont typeface="+mj-ea"/>
              <a:buAutoNum type="circleNumDbPlain"/>
            </a:pPr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22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B3369304-0807-42C8-A97F-5F03B41A0F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188203"/>
              </p:ext>
            </p:extLst>
          </p:nvPr>
        </p:nvGraphicFramePr>
        <p:xfrm>
          <a:off x="444976" y="3573016"/>
          <a:ext cx="8326056" cy="24739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157">
                  <a:extLst>
                    <a:ext uri="{9D8B030D-6E8A-4147-A177-3AD203B41FA5}">
                      <a16:colId xmlns:a16="http://schemas.microsoft.com/office/drawing/2014/main" val="4975661"/>
                    </a:ext>
                  </a:extLst>
                </a:gridCol>
                <a:gridCol w="1516559">
                  <a:extLst>
                    <a:ext uri="{9D8B030D-6E8A-4147-A177-3AD203B41FA5}">
                      <a16:colId xmlns:a16="http://schemas.microsoft.com/office/drawing/2014/main" val="1750804925"/>
                    </a:ext>
                  </a:extLst>
                </a:gridCol>
                <a:gridCol w="5184340">
                  <a:extLst>
                    <a:ext uri="{9D8B030D-6E8A-4147-A177-3AD203B41FA5}">
                      <a16:colId xmlns:a16="http://schemas.microsoft.com/office/drawing/2014/main" val="3158213757"/>
                    </a:ext>
                  </a:extLst>
                </a:gridCol>
              </a:tblGrid>
              <a:tr h="431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URL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Method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Success Response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2366978"/>
                  </a:ext>
                </a:extLst>
              </a:tr>
              <a:tr h="6974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/main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GET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Code : 200</a:t>
                      </a:r>
                    </a:p>
                    <a:p>
                      <a:pPr algn="l"/>
                      <a:r>
                        <a:rPr lang="en-US" altLang="ko-KR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Content : </a:t>
                      </a:r>
                    </a:p>
                    <a:p>
                      <a:pPr algn="ctr"/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[{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img_path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"http://ec2-34-224-40-186.compute-1.amazonaws.com:3000/public/main_img_1.png"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},</a:t>
                      </a:r>
                    </a:p>
                    <a:p>
                      <a:pPr algn="ctr"/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{"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img_path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"http://ec2-34-224-40-186.compute-1.amazonaws.com:3000/public/main_img_2.png"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},</a:t>
                      </a:r>
                    </a:p>
                    <a:p>
                      <a:pPr algn="ctr"/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{"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img_path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"http://ec2-34-224-40-186.compute-1.amazonaws.com:3000/public/main_img_3.png"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}]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26302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4893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Retrieving data from server for sliding images</a:t>
            </a:r>
          </a:p>
          <a:p>
            <a:pPr marL="914400" lvl="1" indent="-457200">
              <a:buFont typeface="+mj-ea"/>
              <a:buAutoNum type="circleNumDbPlain" startAt="2"/>
            </a:pPr>
            <a:r>
              <a:rPr lang="en-US" altLang="ko-KR" sz="2000" dirty="0"/>
              <a:t>Import Http and HttpModule angular module in </a:t>
            </a:r>
            <a:r>
              <a:rPr lang="en-US" altLang="ko-KR" sz="2000" dirty="0" err="1"/>
              <a:t>app.module.ts</a:t>
            </a:r>
            <a:r>
              <a:rPr lang="en-US" altLang="ko-KR" sz="2000" dirty="0"/>
              <a:t>.</a:t>
            </a:r>
          </a:p>
          <a:p>
            <a:pPr marL="457200" lvl="1" indent="0">
              <a:buNone/>
            </a:pPr>
            <a:r>
              <a:rPr lang="en-US" altLang="ko-KR" sz="2000" b="1" dirty="0">
                <a:solidFill>
                  <a:srgbClr val="0070C0"/>
                </a:solidFill>
              </a:rPr>
              <a:t>	* Skip this step. In </a:t>
            </a:r>
            <a:r>
              <a:rPr lang="en-US" altLang="ko-KR" sz="2000" b="1" dirty="0" err="1">
                <a:solidFill>
                  <a:srgbClr val="0070C0"/>
                </a:solidFill>
              </a:rPr>
              <a:t>app.module.ts</a:t>
            </a:r>
            <a:r>
              <a:rPr lang="en-US" altLang="ko-KR" sz="2000" b="1" dirty="0">
                <a:solidFill>
                  <a:srgbClr val="0070C0"/>
                </a:solidFill>
              </a:rPr>
              <a:t> of this template, Http  		module is already imported.</a:t>
            </a:r>
          </a:p>
          <a:p>
            <a:pPr marL="914400" lvl="1" indent="-457200">
              <a:buFont typeface="+mj-ea"/>
              <a:buAutoNum type="circleNumDbPlain" startAt="2"/>
            </a:pPr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23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5AB8A3C-D2CF-49A4-90A7-F78BC923FF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23543" b="-24322"/>
          <a:stretch/>
        </p:blipFill>
        <p:spPr>
          <a:xfrm>
            <a:off x="1152104" y="3284984"/>
            <a:ext cx="6372224" cy="36708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E83FEF7-76E5-4A7F-A7EC-8E8A22EC8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103" y="3652073"/>
            <a:ext cx="6372225" cy="2895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93D250-23D0-4EA6-8257-D6A2110100BA}"/>
              </a:ext>
            </a:extLst>
          </p:cNvPr>
          <p:cNvSpPr txBox="1"/>
          <p:nvPr/>
        </p:nvSpPr>
        <p:spPr>
          <a:xfrm>
            <a:off x="6255395" y="2996952"/>
            <a:ext cx="119725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app.module.ts</a:t>
            </a:r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1814925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Retrieving data from server for sliding images</a:t>
            </a:r>
          </a:p>
          <a:p>
            <a:pPr lvl="2"/>
            <a:r>
              <a:rPr lang="en-US" altLang="ko-KR" dirty="0"/>
              <a:t>To read JSON from server, we will use the Http service which is provided by Angular, and allows you to make HTTP requests.</a:t>
            </a:r>
          </a:p>
          <a:p>
            <a:pPr marL="914400" lvl="1" indent="-457200">
              <a:buFont typeface="+mj-ea"/>
              <a:buAutoNum type="circleNumDbPlain" startAt="3"/>
            </a:pPr>
            <a:r>
              <a:rPr lang="en-US" altLang="ko-KR" dirty="0"/>
              <a:t>Import Http and HttpModule in home.ts and inject into the constructor.</a:t>
            </a:r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24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BEF2EA9-C5BE-4F06-BA14-7CF9C2F89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3" y="4368134"/>
            <a:ext cx="6696075" cy="2667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481D5DF-E074-4A16-86B0-FD3D537E14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773"/>
          <a:stretch/>
        </p:blipFill>
        <p:spPr>
          <a:xfrm>
            <a:off x="1041402" y="4825880"/>
            <a:ext cx="6698616" cy="7810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7CB1AEA-6421-4B07-9595-8AC7E1230DF4}"/>
              </a:ext>
            </a:extLst>
          </p:cNvPr>
          <p:cNvSpPr txBox="1"/>
          <p:nvPr/>
        </p:nvSpPr>
        <p:spPr>
          <a:xfrm>
            <a:off x="1025324" y="3983362"/>
            <a:ext cx="162409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src/pages/home.ts</a:t>
            </a:r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16432556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Retrieving data from server for sliding images</a:t>
            </a:r>
          </a:p>
          <a:p>
            <a:pPr marL="914400" lvl="1" indent="-457200">
              <a:buFont typeface="+mj-ea"/>
              <a:buAutoNum type="circleNumDbPlain" startAt="4"/>
            </a:pPr>
            <a:r>
              <a:rPr lang="en-US" altLang="ko-KR" dirty="0"/>
              <a:t>Get data in JSON format from server using get method and save it in the variable named main_img.</a:t>
            </a:r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25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E9DE20-BA03-4A2F-BB4E-917B09075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748" y="3068961"/>
            <a:ext cx="6950596" cy="34836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2F2BC0-7027-4AAD-9621-1D4DA4A70651}"/>
              </a:ext>
            </a:extLst>
          </p:cNvPr>
          <p:cNvSpPr txBox="1"/>
          <p:nvPr/>
        </p:nvSpPr>
        <p:spPr>
          <a:xfrm>
            <a:off x="6856294" y="3079541"/>
            <a:ext cx="162409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src/pages/home.ts</a:t>
            </a:r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4400845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Retrieving data from server for sliding images</a:t>
            </a:r>
          </a:p>
          <a:p>
            <a:pPr lvl="2"/>
            <a:r>
              <a:rPr lang="en-US" altLang="ko-KR" dirty="0"/>
              <a:t>We can use the ngFor directive which is supplied by Angular 2.</a:t>
            </a:r>
          </a:p>
          <a:p>
            <a:pPr lvl="2"/>
            <a:r>
              <a:rPr lang="en-US" altLang="ko-KR" dirty="0"/>
              <a:t>let creates a local variable img_list that we have in main_img array and this allows us to access.</a:t>
            </a:r>
          </a:p>
          <a:p>
            <a:pPr lvl="2"/>
            <a:r>
              <a:rPr lang="en-US" altLang="ko-KR" dirty="0"/>
              <a:t>We use img_list to grab the img_path of the current img_list.</a:t>
            </a:r>
          </a:p>
          <a:p>
            <a:pPr lvl="2"/>
            <a:endParaRPr lang="en-US" altLang="ko-KR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26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2F2BC0-7027-4AAD-9621-1D4DA4A70651}"/>
              </a:ext>
            </a:extLst>
          </p:cNvPr>
          <p:cNvSpPr txBox="1"/>
          <p:nvPr/>
        </p:nvSpPr>
        <p:spPr>
          <a:xfrm>
            <a:off x="7164288" y="3933056"/>
            <a:ext cx="18437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src/pages/home.html</a:t>
            </a:r>
            <a:endParaRPr lang="ko-KR" altLang="en-US" sz="135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CA19E33-2F2A-48A8-A35C-3A9B90854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04" y="4216471"/>
            <a:ext cx="8915400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549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Changing Item Images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/>
              <a:t>Copy icon images into src/assets/img folder.</a:t>
            </a:r>
          </a:p>
          <a:p>
            <a:pPr lvl="2"/>
            <a:r>
              <a:rPr lang="en-US" altLang="ko-KR" dirty="0"/>
              <a:t>icon images are in TutorialResource/images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27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110AD6A-6A20-466D-81C4-EEB4CCEDA43D}"/>
              </a:ext>
            </a:extLst>
          </p:cNvPr>
          <p:cNvGrpSpPr/>
          <p:nvPr/>
        </p:nvGrpSpPr>
        <p:grpSpPr>
          <a:xfrm>
            <a:off x="1547664" y="3092475"/>
            <a:ext cx="5976664" cy="3312368"/>
            <a:chOff x="732813" y="3130962"/>
            <a:chExt cx="5679562" cy="3268156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02A62113-5878-4F7B-AD14-3DC53ED8B5E4}"/>
                </a:ext>
              </a:extLst>
            </p:cNvPr>
            <p:cNvPicPr/>
            <p:nvPr/>
          </p:nvPicPr>
          <p:blipFill rotWithShape="1">
            <a:blip r:embed="rId2"/>
            <a:srcRect b="31841"/>
            <a:stretch/>
          </p:blipFill>
          <p:spPr>
            <a:xfrm>
              <a:off x="732813" y="3130962"/>
              <a:ext cx="5679562" cy="3268156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6D7917E-D46C-49B2-94DD-F22BAE8EDBD6}"/>
                </a:ext>
              </a:extLst>
            </p:cNvPr>
            <p:cNvSpPr/>
            <p:nvPr/>
          </p:nvSpPr>
          <p:spPr>
            <a:xfrm>
              <a:off x="1550754" y="4644020"/>
              <a:ext cx="2021840" cy="24384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487893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Changing Item Images</a:t>
            </a:r>
          </a:p>
          <a:p>
            <a:pPr marL="914400" lvl="1" indent="-457200">
              <a:buFont typeface="+mj-ea"/>
              <a:buAutoNum type="circleNumDbPlain" startAt="2"/>
            </a:pPr>
            <a:r>
              <a:rPr lang="en-US" altLang="ko-KR" dirty="0"/>
              <a:t>Declare a variable which is array containing a image path.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28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C9DD1-1AC0-4A55-95CE-590B16DB95AD}"/>
              </a:ext>
            </a:extLst>
          </p:cNvPr>
          <p:cNvSpPr txBox="1"/>
          <p:nvPr/>
        </p:nvSpPr>
        <p:spPr>
          <a:xfrm>
            <a:off x="572507" y="3140968"/>
            <a:ext cx="778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home.ts</a:t>
            </a: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43C03F-44C6-4C77-BD33-6B786BD62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254" y="3563283"/>
            <a:ext cx="81915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88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Changing Item Images</a:t>
            </a:r>
          </a:p>
          <a:p>
            <a:pPr marL="914400" lvl="1" indent="-457200">
              <a:buFont typeface="+mj-ea"/>
              <a:buAutoNum type="circleNumDbPlain" startAt="3"/>
            </a:pPr>
            <a:r>
              <a:rPr lang="en-US" altLang="ko-KR" sz="2200" dirty="0"/>
              <a:t>Set two rows and two columns, and write image path.</a:t>
            </a:r>
          </a:p>
          <a:p>
            <a:pPr marL="914400" lvl="1" indent="-457200">
              <a:buFont typeface="+mj-ea"/>
              <a:buAutoNum type="circleNumDbPlain" startAt="3"/>
            </a:pPr>
            <a:r>
              <a:rPr lang="en-US" altLang="ko-KR" sz="2200" dirty="0"/>
              <a:t>Write text under the icons by using &lt;figcaption&gt;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29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C9DD1-1AC0-4A55-95CE-590B16DB95AD}"/>
              </a:ext>
            </a:extLst>
          </p:cNvPr>
          <p:cNvSpPr txBox="1"/>
          <p:nvPr/>
        </p:nvSpPr>
        <p:spPr>
          <a:xfrm>
            <a:off x="774187" y="3140968"/>
            <a:ext cx="10615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home.html</a:t>
            </a:r>
            <a:endParaRPr lang="ko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33DDF1A-DD92-4DDF-B41F-04A6E1C74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720"/>
          <a:stretch/>
        </p:blipFill>
        <p:spPr>
          <a:xfrm>
            <a:off x="821816" y="3436048"/>
            <a:ext cx="7572375" cy="287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88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60000" indent="0">
              <a:buNone/>
            </a:pPr>
            <a:r>
              <a:rPr lang="en-US" altLang="ko-KR" dirty="0"/>
              <a:t>6.1 Simulating Ionic Template</a:t>
            </a:r>
            <a:endParaRPr lang="en-US" altLang="ko-KR" sz="3200" dirty="0"/>
          </a:p>
          <a:p>
            <a:pPr marL="360000" indent="0">
              <a:buNone/>
            </a:pPr>
            <a:r>
              <a:rPr lang="en-US" altLang="ko-KR" dirty="0"/>
              <a:t>6.2 Introducing Ionic Page Structure</a:t>
            </a:r>
          </a:p>
          <a:p>
            <a:pPr marL="360000" indent="0">
              <a:buNone/>
            </a:pPr>
            <a:r>
              <a:rPr lang="en-US" altLang="ko-KR" dirty="0"/>
              <a:t>	</a:t>
            </a:r>
            <a:r>
              <a:rPr lang="en-US" altLang="ko-KR" sz="2400" dirty="0"/>
              <a:t>6.2.1 HTML</a:t>
            </a:r>
          </a:p>
          <a:p>
            <a:pPr marL="360000" indent="0">
              <a:buNone/>
            </a:pPr>
            <a:r>
              <a:rPr lang="en-US" altLang="ko-KR" sz="2400" dirty="0"/>
              <a:t>	6.2.2 SCSS</a:t>
            </a:r>
          </a:p>
          <a:p>
            <a:pPr marL="360000" indent="0">
              <a:buNone/>
            </a:pPr>
            <a:r>
              <a:rPr lang="en-US" altLang="ko-KR" dirty="0"/>
              <a:t>	</a:t>
            </a:r>
            <a:r>
              <a:rPr lang="en-US" altLang="ko-KR" sz="2400" dirty="0"/>
              <a:t>6.2.3 Typescript</a:t>
            </a:r>
            <a:endParaRPr lang="en-US" altLang="ko-KR" dirty="0"/>
          </a:p>
          <a:p>
            <a:pPr marL="360000" indent="0">
              <a:buNone/>
            </a:pPr>
            <a:r>
              <a:rPr lang="en-US" altLang="ko-KR" dirty="0"/>
              <a:t>6.3 Implementing Pages of IMM</a:t>
            </a:r>
          </a:p>
          <a:p>
            <a:pPr marL="360000" indent="0">
              <a:buNone/>
            </a:pPr>
            <a:r>
              <a:rPr lang="en-US" altLang="ko-KR" sz="3200" dirty="0"/>
              <a:t>	</a:t>
            </a:r>
            <a:r>
              <a:rPr lang="en-US" altLang="ko-KR" sz="2400" dirty="0"/>
              <a:t>6.3.1 Home Page</a:t>
            </a:r>
          </a:p>
          <a:p>
            <a:pPr marL="360000" indent="0">
              <a:buNone/>
            </a:pPr>
            <a:r>
              <a:rPr lang="en-US" altLang="ko-KR" sz="2400" dirty="0"/>
              <a:t>	6.3.2 About-museum Page</a:t>
            </a:r>
          </a:p>
          <a:p>
            <a:pPr marL="360000" indent="0">
              <a:buNone/>
            </a:pPr>
            <a:r>
              <a:rPr lang="en-US" altLang="ko-KR" sz="2400" dirty="0"/>
              <a:t>	6.3.3 Map Page</a:t>
            </a:r>
          </a:p>
          <a:p>
            <a:pPr marL="360000" indent="0">
              <a:buNone/>
            </a:pPr>
            <a:r>
              <a:rPr lang="en-US" altLang="ko-KR" sz="2400" dirty="0"/>
              <a:t>	6.3.4 Reference Site</a:t>
            </a:r>
          </a:p>
          <a:p>
            <a:pPr marL="360000" indent="0">
              <a:buNone/>
            </a:pPr>
            <a:r>
              <a:rPr lang="en-US" altLang="ko-KR" dirty="0"/>
              <a:t>6.4 Testing Ionic project on Chrome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2095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Changing Item Images</a:t>
            </a:r>
            <a:endParaRPr lang="en-US" altLang="ko-KR" sz="2200" dirty="0"/>
          </a:p>
          <a:p>
            <a:pPr lvl="1"/>
            <a:r>
              <a:rPr lang="en-US" altLang="ko-KR" dirty="0"/>
              <a:t>Make css classes to apply style at each component.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30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C9DD1-1AC0-4A55-95CE-590B16DB95AD}"/>
              </a:ext>
            </a:extLst>
          </p:cNvPr>
          <p:cNvSpPr txBox="1"/>
          <p:nvPr/>
        </p:nvSpPr>
        <p:spPr>
          <a:xfrm>
            <a:off x="535324" y="2636912"/>
            <a:ext cx="1011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home.scss</a:t>
            </a: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6385EC3-A335-4646-89DA-8EE73AADB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54" y="2944689"/>
            <a:ext cx="3520498" cy="357120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52E9BF4-693B-4F4C-83EC-6B8DDDCA4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445" y="2944689"/>
            <a:ext cx="3867150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2548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Generating new page</a:t>
            </a:r>
            <a:endParaRPr lang="en-US" altLang="ko-KR" sz="2200" dirty="0"/>
          </a:p>
          <a:p>
            <a:pPr lvl="1"/>
            <a:r>
              <a:rPr lang="en-US" altLang="ko-KR" sz="2200" dirty="0"/>
              <a:t>New page module should be imported and added to ngModule in the app.module.ts</a:t>
            </a:r>
          </a:p>
          <a:p>
            <a:pPr lvl="1"/>
            <a:endParaRPr lang="en-US" altLang="ko-KR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>
          <a:xfrm>
            <a:off x="179512" y="6500366"/>
            <a:ext cx="720080" cy="241002"/>
          </a:xfrm>
        </p:spPr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31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51BD36-CF48-4120-90E2-DC812295B8F6}"/>
              </a:ext>
            </a:extLst>
          </p:cNvPr>
          <p:cNvSpPr txBox="1"/>
          <p:nvPr/>
        </p:nvSpPr>
        <p:spPr>
          <a:xfrm>
            <a:off x="5551622" y="3505617"/>
            <a:ext cx="12132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App.module.ts</a:t>
            </a:r>
            <a:endParaRPr lang="ko-KR" altLang="en-US" sz="135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3AFF82-B326-4023-8BFD-9E0ED1245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165364"/>
            <a:ext cx="8553450" cy="2762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A38A02-F69F-40A8-AFDC-9125C469A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3459143"/>
            <a:ext cx="4978207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21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Page navigation</a:t>
            </a:r>
            <a:endParaRPr lang="en-US" altLang="ko-KR" sz="2200" dirty="0"/>
          </a:p>
          <a:p>
            <a:pPr lvl="1"/>
            <a:r>
              <a:rPr lang="en-US" altLang="ko-KR" dirty="0"/>
              <a:t>When click icons on home page screen, page should be changed. In Ionic, page navigation is implemented as pushing onto the navigation stack and popping them off.</a:t>
            </a:r>
          </a:p>
          <a:p>
            <a:pPr lvl="1"/>
            <a:r>
              <a:rPr lang="en-US" altLang="ko-KR" dirty="0"/>
              <a:t> NavContoller which is provided by ionic should be imported in Ionic applications.</a:t>
            </a:r>
          </a:p>
          <a:p>
            <a:pPr lvl="1"/>
            <a:r>
              <a:rPr lang="en-US" altLang="ko-KR" dirty="0"/>
              <a:t>Following steps will show how to navigate pages by pushing and popping.</a:t>
            </a:r>
          </a:p>
          <a:p>
            <a:pPr lvl="1"/>
            <a:endParaRPr lang="en-US" altLang="ko-KR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32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5095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Page navigation</a:t>
            </a:r>
            <a:endParaRPr lang="en-US" altLang="ko-KR" sz="2200" dirty="0"/>
          </a:p>
          <a:p>
            <a:pPr lvl="1"/>
            <a:r>
              <a:rPr lang="en-US" altLang="ko-KR" dirty="0"/>
              <a:t>NavController is the base class for navigation controller components.</a:t>
            </a:r>
          </a:p>
          <a:p>
            <a:pPr marL="971550" lvl="1" indent="-457200">
              <a:buFont typeface="+mj-ea"/>
              <a:buAutoNum type="circleNumDbPlain"/>
            </a:pPr>
            <a:r>
              <a:rPr lang="en-US" altLang="ko-KR" dirty="0"/>
              <a:t>Navcontroller should be imported in home.ts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33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AD7AA074-77F1-44BA-9355-D882E34D1D40}"/>
              </a:ext>
            </a:extLst>
          </p:cNvPr>
          <p:cNvSpPr txBox="1"/>
          <p:nvPr/>
        </p:nvSpPr>
        <p:spPr>
          <a:xfrm>
            <a:off x="683568" y="3428619"/>
            <a:ext cx="75642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350" dirty="0"/>
              <a:t>home.ts</a:t>
            </a:r>
            <a:endParaRPr lang="ko-KR" altLang="en-US" sz="135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343C931-0C53-4232-833C-33BDECD80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3740714"/>
            <a:ext cx="7019925" cy="2857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B2404EE-9A8C-493C-868D-59BD33441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4217510"/>
            <a:ext cx="6938350" cy="93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3686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Page navigation</a:t>
            </a:r>
          </a:p>
          <a:p>
            <a:pPr marL="754062" lvl="1" indent="-457200">
              <a:buFont typeface="+mj-ea"/>
              <a:buAutoNum type="circleNumDbPlain"/>
            </a:pPr>
            <a:r>
              <a:rPr lang="en-US" altLang="ko-KR" dirty="0"/>
              <a:t>Inject the NavContoller which helps us control navigation into constructor.</a:t>
            </a:r>
          </a:p>
          <a:p>
            <a:pPr marL="754062" lvl="1" indent="-457200">
              <a:buFont typeface="+mj-ea"/>
              <a:buAutoNum type="circleNumDbPlain"/>
            </a:pPr>
            <a:r>
              <a:rPr lang="en-US" altLang="ko-KR" dirty="0"/>
              <a:t>Import pages into home.ts</a:t>
            </a:r>
          </a:p>
          <a:p>
            <a:pPr lvl="2"/>
            <a:r>
              <a:rPr lang="en-US" altLang="ko-KR" sz="2200" dirty="0"/>
              <a:t>We use about-us page for about-museum page, news page for exhibition page, map page, facility page, and search page in home page.</a:t>
            </a:r>
          </a:p>
          <a:p>
            <a:pPr lvl="2"/>
            <a:r>
              <a:rPr lang="en-US" altLang="ko-KR" sz="2200" dirty="0"/>
              <a:t>Template application does not have map page, facility page, and search page, so we generate new pages.</a:t>
            </a:r>
          </a:p>
          <a:p>
            <a:pPr marL="0" indent="0">
              <a:buNone/>
            </a:pPr>
            <a:endParaRPr lang="en-US" altLang="ko-KR" sz="2200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34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317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6.3.1 Home Page</a:t>
            </a:r>
          </a:p>
          <a:p>
            <a:r>
              <a:rPr lang="en-US" altLang="ko-KR" dirty="0"/>
              <a:t>Page navigation</a:t>
            </a:r>
          </a:p>
          <a:p>
            <a:pPr marL="754062" lvl="1" indent="-457200">
              <a:buFont typeface="+mj-ea"/>
              <a:buAutoNum type="circleNumDbPlain" startAt="3"/>
            </a:pPr>
            <a:r>
              <a:rPr lang="en-US" altLang="ko-KR" dirty="0"/>
              <a:t>Make functions which are called when click event occurs.</a:t>
            </a:r>
          </a:p>
          <a:p>
            <a:pPr marL="0" indent="0">
              <a:buNone/>
            </a:pPr>
            <a:endParaRPr lang="en-US" altLang="ko-KR" sz="2200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35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D90A5C3-43A3-4B9B-A671-D10347704043}"/>
              </a:ext>
            </a:extLst>
          </p:cNvPr>
          <p:cNvSpPr txBox="1"/>
          <p:nvPr/>
        </p:nvSpPr>
        <p:spPr>
          <a:xfrm>
            <a:off x="899592" y="2924944"/>
            <a:ext cx="75642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350" dirty="0"/>
              <a:t>home.ts</a:t>
            </a:r>
            <a:endParaRPr lang="ko-KR" altLang="en-US" sz="13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1C8E8F-ECD2-40A7-A8D0-8F86718A2858}"/>
              </a:ext>
            </a:extLst>
          </p:cNvPr>
          <p:cNvSpPr txBox="1"/>
          <p:nvPr/>
        </p:nvSpPr>
        <p:spPr>
          <a:xfrm>
            <a:off x="899592" y="4725144"/>
            <a:ext cx="96051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home.html</a:t>
            </a:r>
            <a:endParaRPr lang="ko-KR" altLang="en-US" sz="135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2CD2E47-EA3F-4845-94ED-A828373E2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098" y="5084658"/>
            <a:ext cx="7753350" cy="7810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0AD94D2-4A5D-46E8-96E2-C6669DCB9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098" y="3225026"/>
            <a:ext cx="7458075" cy="2857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EA46987-920D-470D-9F73-461B0F79A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313" y="3661834"/>
            <a:ext cx="5791200" cy="8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247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6.3.2 About-museum page</a:t>
            </a:r>
          </a:p>
          <a:p>
            <a:r>
              <a:rPr lang="en-US" altLang="ko-KR" dirty="0"/>
              <a:t>Construction page</a:t>
            </a:r>
          </a:p>
          <a:p>
            <a:pPr lvl="1"/>
            <a:r>
              <a:rPr lang="en-US" altLang="ko-KR" dirty="0"/>
              <a:t>We use about-us page of template for about-museum page that introduces museum.</a:t>
            </a:r>
          </a:p>
          <a:p>
            <a:pPr marL="1154112" lvl="2" indent="-457200">
              <a:buFont typeface="+mj-ea"/>
              <a:buAutoNum type="circleNumDbPlain"/>
            </a:pPr>
            <a:r>
              <a:rPr lang="en-US" altLang="ko-KR" sz="2200" dirty="0"/>
              <a:t>Delete unnecessary code</a:t>
            </a:r>
            <a:r>
              <a:rPr lang="en-US" altLang="ko-KR" dirty="0"/>
              <a:t>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36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9FAAF2D-CB1A-44D7-B306-E76BE215A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455299"/>
            <a:ext cx="5904656" cy="30467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1C8E8F-ECD2-40A7-A8D0-8F86718A2858}"/>
              </a:ext>
            </a:extLst>
          </p:cNvPr>
          <p:cNvSpPr txBox="1"/>
          <p:nvPr/>
        </p:nvSpPr>
        <p:spPr>
          <a:xfrm>
            <a:off x="6877708" y="3455299"/>
            <a:ext cx="12932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About-us.html</a:t>
            </a:r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11329085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6.3.2 About-museum page</a:t>
            </a:r>
          </a:p>
          <a:p>
            <a:r>
              <a:rPr lang="en-US" altLang="ko-KR" dirty="0"/>
              <a:t>Retrieving Data</a:t>
            </a:r>
          </a:p>
          <a:p>
            <a:pPr lvl="1"/>
            <a:r>
              <a:rPr lang="en-US" altLang="ko-KR" dirty="0"/>
              <a:t>A description and a image path are stored in database, so page should load data from server.</a:t>
            </a:r>
          </a:p>
          <a:p>
            <a:pPr marL="1154112" lvl="2" indent="-457200">
              <a:buFont typeface="+mj-ea"/>
              <a:buAutoNum type="circleNumDbPlain"/>
            </a:pPr>
            <a:r>
              <a:rPr lang="en-US" altLang="ko-KR" sz="2200" dirty="0"/>
              <a:t>To retrieve data from server, call REST API. Use below API.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37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307E604D-9A77-4974-819E-2E2C4C852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939701"/>
              </p:ext>
            </p:extLst>
          </p:nvPr>
        </p:nvGraphicFramePr>
        <p:xfrm>
          <a:off x="444976" y="3835359"/>
          <a:ext cx="8326056" cy="24739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157">
                  <a:extLst>
                    <a:ext uri="{9D8B030D-6E8A-4147-A177-3AD203B41FA5}">
                      <a16:colId xmlns:a16="http://schemas.microsoft.com/office/drawing/2014/main" val="3813491113"/>
                    </a:ext>
                  </a:extLst>
                </a:gridCol>
                <a:gridCol w="1516559">
                  <a:extLst>
                    <a:ext uri="{9D8B030D-6E8A-4147-A177-3AD203B41FA5}">
                      <a16:colId xmlns:a16="http://schemas.microsoft.com/office/drawing/2014/main" val="3077825606"/>
                    </a:ext>
                  </a:extLst>
                </a:gridCol>
                <a:gridCol w="5184340">
                  <a:extLst>
                    <a:ext uri="{9D8B030D-6E8A-4147-A177-3AD203B41FA5}">
                      <a16:colId xmlns:a16="http://schemas.microsoft.com/office/drawing/2014/main" val="808741897"/>
                    </a:ext>
                  </a:extLst>
                </a:gridCol>
              </a:tblGrid>
              <a:tr h="431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URL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Method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Success Response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461477"/>
                  </a:ext>
                </a:extLst>
              </a:tr>
              <a:tr h="6974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/museum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GET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Code : 200</a:t>
                      </a:r>
                    </a:p>
                    <a:p>
                      <a:pPr algn="l"/>
                      <a:r>
                        <a:rPr lang="en-US" altLang="ko-KR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Content example: {</a:t>
                      </a:r>
                    </a:p>
                    <a:p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info_img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6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"http://ec2-34-224-40-186.compute-1.amazonaws.com:3000/public/about_img.png"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info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6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"Many people in the world may not know much about the small country called Nepal, but they …”</a:t>
                      </a:r>
                    </a:p>
                    <a:p>
                      <a:pPr algn="l"/>
                      <a:r>
                        <a:rPr lang="en-US" altLang="ko-KR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030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76813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6.3.2 About-museum page</a:t>
            </a:r>
          </a:p>
          <a:p>
            <a:r>
              <a:rPr lang="en-US" altLang="ko-KR" dirty="0"/>
              <a:t>Retrieving Data</a:t>
            </a:r>
          </a:p>
          <a:p>
            <a:pPr marL="1154112" lvl="2" indent="-457200">
              <a:buFont typeface="+mj-ea"/>
              <a:buAutoNum type="circleNumDbPlain" startAt="2"/>
            </a:pPr>
            <a:r>
              <a:rPr lang="en-US" altLang="ko-KR" sz="2200" dirty="0"/>
              <a:t>Get data in JSON format from server by using get method and save it in the variables.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38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2C6DEF-C1A6-464A-870B-FECA6AE5D368}"/>
              </a:ext>
            </a:extLst>
          </p:cNvPr>
          <p:cNvSpPr txBox="1"/>
          <p:nvPr/>
        </p:nvSpPr>
        <p:spPr>
          <a:xfrm>
            <a:off x="971600" y="2996952"/>
            <a:ext cx="1086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about-us.ts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F40CC46-2FFA-4398-94BC-FE85A3DA5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2996952"/>
            <a:ext cx="6103083" cy="344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469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6.3.3 Map page</a:t>
            </a:r>
          </a:p>
          <a:p>
            <a:r>
              <a:rPr lang="en-US" altLang="ko-KR" dirty="0"/>
              <a:t>Using segment component</a:t>
            </a:r>
          </a:p>
          <a:p>
            <a:pPr lvl="1"/>
            <a:r>
              <a:rPr lang="en-US" altLang="ko-KR" sz="2200" dirty="0"/>
              <a:t>Generate new page for Map page.</a:t>
            </a:r>
          </a:p>
          <a:p>
            <a:pPr lvl="1"/>
            <a:r>
              <a:rPr lang="en-US" altLang="ko-KR" sz="2200" dirty="0"/>
              <a:t>Write navMap function to navigate Map page from Home page.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39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B1CA11B3-0459-4FAA-B504-7D3CF147770A}"/>
              </a:ext>
            </a:extLst>
          </p:cNvPr>
          <p:cNvSpPr txBox="1"/>
          <p:nvPr/>
        </p:nvSpPr>
        <p:spPr>
          <a:xfrm>
            <a:off x="899592" y="3437036"/>
            <a:ext cx="778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/>
              <a:t>home.ts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FD98FB-B2E7-4C7A-B2CE-0E1B6DB6B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658" y="3746794"/>
            <a:ext cx="5019675" cy="3238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2DEEEF8-5AC8-4BA6-9F31-B3FFD3317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658" y="4249513"/>
            <a:ext cx="541020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40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784976" cy="5184576"/>
          </a:xfrm>
        </p:spPr>
        <p:txBody>
          <a:bodyPr/>
          <a:lstStyle/>
          <a:p>
            <a:r>
              <a:rPr lang="en-US" altLang="ko-KR" dirty="0"/>
              <a:t>To simulate Ionic template on chrome, open the template project folder.</a:t>
            </a:r>
          </a:p>
          <a:p>
            <a:pPr lvl="1"/>
            <a:r>
              <a:rPr lang="en-US" altLang="ko-KR" dirty="0"/>
              <a:t>Unzip ionic3API file in TutorialResources.</a:t>
            </a:r>
          </a:p>
          <a:p>
            <a:pPr lvl="2"/>
            <a:r>
              <a:rPr lang="en-US" altLang="ko-KR" dirty="0"/>
              <a:t>C:\desktop\ionic3API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Open the ionic3API folder on visual studio code.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6.1 Simulating Ionic Template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35C78070-BEB9-408A-871A-236F0BB4DBD3}"/>
              </a:ext>
            </a:extLst>
          </p:cNvPr>
          <p:cNvSpPr/>
          <p:nvPr/>
        </p:nvSpPr>
        <p:spPr>
          <a:xfrm>
            <a:off x="4324667" y="3583301"/>
            <a:ext cx="752355" cy="636608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D86682B-485C-49EC-B7ED-557B2DAFA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3097164"/>
            <a:ext cx="1714500" cy="19907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9DE2D16-F1F0-468C-92B9-27B9AE808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080" y="2996952"/>
            <a:ext cx="1524117" cy="209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1381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6.3.3 Map page</a:t>
            </a:r>
          </a:p>
          <a:p>
            <a:r>
              <a:rPr lang="en-US" altLang="ko-KR" dirty="0"/>
              <a:t>Using segment component</a:t>
            </a:r>
          </a:p>
          <a:p>
            <a:pPr lvl="1"/>
            <a:r>
              <a:rPr lang="en-US" altLang="ko-KR" sz="2200" dirty="0"/>
              <a:t>To change contents displayed on screen, we will use segment button which is a collection of buttons that are displayed in line. They can act as a filter, showing/hiding elements based on the segments value.</a:t>
            </a:r>
          </a:p>
          <a:p>
            <a:pPr lvl="1"/>
            <a:endParaRPr lang="en-US" altLang="ko-KR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40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7368953-37E1-47F8-B66C-8BB3B02E057E}"/>
              </a:ext>
            </a:extLst>
          </p:cNvPr>
          <p:cNvGrpSpPr/>
          <p:nvPr/>
        </p:nvGrpSpPr>
        <p:grpSpPr>
          <a:xfrm>
            <a:off x="1275463" y="3808817"/>
            <a:ext cx="2863600" cy="2700133"/>
            <a:chOff x="628280" y="3616180"/>
            <a:chExt cx="3390703" cy="312518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07179BE4-2886-4647-9009-76FBD49F6B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14" b="42027"/>
            <a:stretch/>
          </p:blipFill>
          <p:spPr>
            <a:xfrm>
              <a:off x="706307" y="3616180"/>
              <a:ext cx="3282196" cy="3125188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A96196-8516-4692-A7A0-C7CFE3E85324}"/>
                </a:ext>
              </a:extLst>
            </p:cNvPr>
            <p:cNvSpPr/>
            <p:nvPr/>
          </p:nvSpPr>
          <p:spPr>
            <a:xfrm>
              <a:off x="628280" y="5647505"/>
              <a:ext cx="3390703" cy="50458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13A8437-71EC-4C94-A17A-C15D9BD567E0}"/>
              </a:ext>
            </a:extLst>
          </p:cNvPr>
          <p:cNvGrpSpPr/>
          <p:nvPr/>
        </p:nvGrpSpPr>
        <p:grpSpPr>
          <a:xfrm>
            <a:off x="4425112" y="3800233"/>
            <a:ext cx="3027208" cy="2700133"/>
            <a:chOff x="5184782" y="3616180"/>
            <a:chExt cx="3390703" cy="312518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B4DBC3E-5979-4671-82C8-2704D78FAA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65" b="42136"/>
            <a:stretch/>
          </p:blipFill>
          <p:spPr>
            <a:xfrm>
              <a:off x="5243299" y="3616180"/>
              <a:ext cx="3273671" cy="3125188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49E82B7-09D2-4E61-8D93-8EB4BB31BBFC}"/>
                </a:ext>
              </a:extLst>
            </p:cNvPr>
            <p:cNvSpPr/>
            <p:nvPr/>
          </p:nvSpPr>
          <p:spPr>
            <a:xfrm>
              <a:off x="5184782" y="6152087"/>
              <a:ext cx="3390703" cy="43688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204555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6.3.3 Map page</a:t>
            </a:r>
          </a:p>
          <a:p>
            <a:r>
              <a:rPr lang="en-US" altLang="ko-KR" dirty="0"/>
              <a:t>Retrieving Data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dirty="0"/>
              <a:t>Use below API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41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DF00B4A7-129C-47AE-868D-5D2A1A92D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906529"/>
              </p:ext>
            </p:extLst>
          </p:nvPr>
        </p:nvGraphicFramePr>
        <p:xfrm>
          <a:off x="683568" y="2768109"/>
          <a:ext cx="7799432" cy="35141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2365">
                  <a:extLst>
                    <a:ext uri="{9D8B030D-6E8A-4147-A177-3AD203B41FA5}">
                      <a16:colId xmlns:a16="http://schemas.microsoft.com/office/drawing/2014/main" val="4975661"/>
                    </a:ext>
                  </a:extLst>
                </a:gridCol>
                <a:gridCol w="1420637">
                  <a:extLst>
                    <a:ext uri="{9D8B030D-6E8A-4147-A177-3AD203B41FA5}">
                      <a16:colId xmlns:a16="http://schemas.microsoft.com/office/drawing/2014/main" val="1750804925"/>
                    </a:ext>
                  </a:extLst>
                </a:gridCol>
                <a:gridCol w="4856430">
                  <a:extLst>
                    <a:ext uri="{9D8B030D-6E8A-4147-A177-3AD203B41FA5}">
                      <a16:colId xmlns:a16="http://schemas.microsoft.com/office/drawing/2014/main" val="3158213757"/>
                    </a:ext>
                  </a:extLst>
                </a:gridCol>
              </a:tblGrid>
              <a:tr h="3085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URL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Method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Success Response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2366978"/>
                  </a:ext>
                </a:extLst>
              </a:tr>
              <a:tr h="14532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/maps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GET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Code : 200</a:t>
                      </a:r>
                    </a:p>
                    <a:p>
                      <a:pPr algn="l"/>
                      <a:r>
                        <a:rPr lang="en-US" altLang="ko-KR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Content : </a:t>
                      </a:r>
                    </a:p>
                    <a:p>
                      <a:pPr algn="l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[{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map_img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“~/public/ground.jpg"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map_name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"GROUND”},</a:t>
                      </a:r>
                    </a:p>
                    <a:p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map_img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“~/public/sitemap.jpg"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map_name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"SITE MAP"</a:t>
                      </a:r>
                    </a:p>
                    <a:p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}, {"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map_img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“~/public/basement.jpg"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map_name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US" altLang="ko-KR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"UNDERGROUND"</a:t>
                      </a:r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2630241"/>
                  </a:ext>
                </a:extLst>
              </a:tr>
              <a:tr h="1563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/maps/info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GET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Code : 200</a:t>
                      </a:r>
                    </a:p>
                    <a:p>
                      <a:pPr algn="l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Content : [{"map_name": "SITE MAP",</a:t>
                      </a:r>
                    </a:p>
                    <a:p>
                      <a:pPr algn="l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"info": "Gorkha Village Restaurant: 977-61-46047",</a:t>
                      </a:r>
                    </a:p>
                    <a:p>
                      <a:pPr algn="l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"info_type": "contact"},</a:t>
                      </a:r>
                    </a:p>
                    <a:p>
                      <a:pPr algn="l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{"map_name": "SITE MAP",</a:t>
                      </a:r>
                    </a:p>
                    <a:p>
                      <a:pPr algn="l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"info": "Nepalese: Rs. 80.00",</a:t>
                      </a:r>
                    </a:p>
                    <a:p>
                      <a:pPr algn="l"/>
                      <a:r>
                        <a:rPr lang="en-US" altLang="ko-KR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"info_type": "fee“}, …]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07685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83733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6.3.3 Map page</a:t>
            </a:r>
          </a:p>
          <a:p>
            <a:r>
              <a:rPr lang="en-US" altLang="ko-KR" dirty="0"/>
              <a:t>Retrieving Data</a:t>
            </a:r>
          </a:p>
          <a:p>
            <a:pPr marL="914400" lvl="1" indent="-457200">
              <a:buFont typeface="+mj-ea"/>
              <a:buAutoNum type="circleNumDbPlain" startAt="2"/>
            </a:pPr>
            <a:r>
              <a:rPr lang="en-US" altLang="ko-KR" sz="2200" dirty="0"/>
              <a:t>Write code to store data in variable.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42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DB75E8-6F63-4AC7-85F4-B3F2FC3A6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438" y="2651702"/>
            <a:ext cx="7054260" cy="40176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5F124B-F46A-43CD-B19D-70057AFA2BAB}"/>
              </a:ext>
            </a:extLst>
          </p:cNvPr>
          <p:cNvSpPr txBox="1"/>
          <p:nvPr/>
        </p:nvSpPr>
        <p:spPr>
          <a:xfrm>
            <a:off x="7000043" y="231641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map.ts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017935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6.3.3 Map page</a:t>
            </a:r>
          </a:p>
          <a:p>
            <a:r>
              <a:rPr lang="en-US" altLang="ko-KR" dirty="0"/>
              <a:t>Retrieving Data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43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5F124B-F46A-43CD-B19D-70057AFA2BAB}"/>
              </a:ext>
            </a:extLst>
          </p:cNvPr>
          <p:cNvSpPr txBox="1"/>
          <p:nvPr/>
        </p:nvSpPr>
        <p:spPr>
          <a:xfrm>
            <a:off x="7020272" y="1916832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map.ts</a:t>
            </a:r>
            <a:endParaRPr lang="ko-KR" altLang="en-US" sz="14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AD00AC9-8F3C-4B78-A511-93109A5FB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812" y="2231682"/>
            <a:ext cx="7265715" cy="40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3294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6.3.3 Map page</a:t>
            </a:r>
          </a:p>
          <a:p>
            <a:r>
              <a:rPr lang="en-US" altLang="ko-KR" dirty="0"/>
              <a:t>Using segment component</a:t>
            </a:r>
          </a:p>
          <a:p>
            <a:pPr lvl="1"/>
            <a:r>
              <a:rPr lang="en-US" altLang="ko-KR" sz="2200" dirty="0"/>
              <a:t>We use segment button component in map page.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44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5F124B-F46A-43CD-B19D-70057AFA2BAB}"/>
              </a:ext>
            </a:extLst>
          </p:cNvPr>
          <p:cNvSpPr txBox="1"/>
          <p:nvPr/>
        </p:nvSpPr>
        <p:spPr>
          <a:xfrm>
            <a:off x="6225589" y="3797995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map.html</a:t>
            </a: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7BE0E4-B8C3-4084-8117-15D8E326C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71" y="2632737"/>
            <a:ext cx="6324010" cy="107374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EC52687-9113-436C-9E77-DBFF63EEB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58" y="3724025"/>
            <a:ext cx="5442510" cy="303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2343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6.3.3 Map page</a:t>
            </a:r>
          </a:p>
          <a:p>
            <a:r>
              <a:rPr lang="en-US" altLang="ko-KR" dirty="0"/>
              <a:t>Using segment component</a:t>
            </a:r>
          </a:p>
          <a:p>
            <a:pPr lvl="1"/>
            <a:r>
              <a:rPr lang="en-US" altLang="ko-KR" sz="2200" dirty="0"/>
              <a:t>NgSwitch stamps out nested views when their match expression value matches the value of the switch expression.</a:t>
            </a:r>
          </a:p>
          <a:p>
            <a:pPr lvl="1"/>
            <a:r>
              <a:rPr lang="en-US" altLang="ko-KR" sz="2200" dirty="0"/>
              <a:t>you define a container element (where you place the directive with a switch expression on the [ngSwitch]="..." attribute)</a:t>
            </a:r>
          </a:p>
          <a:p>
            <a:pPr lvl="1"/>
            <a:r>
              <a:rPr lang="en-US" altLang="ko-KR" sz="2200" dirty="0"/>
              <a:t>Elements within NgSwitch but outside of a NgSwitchCase or NgSwitchDefault directives will be preserved at the location.</a:t>
            </a:r>
          </a:p>
          <a:p>
            <a:pPr lvl="1"/>
            <a:endParaRPr lang="en-US" altLang="ko-KR" sz="2200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45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026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6.3.3 Map page</a:t>
            </a:r>
          </a:p>
          <a:p>
            <a:r>
              <a:rPr lang="en-US" altLang="ko-KR" dirty="0"/>
              <a:t>Using segment component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46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D310A3-B982-44F4-A43B-2D70262CDD09}"/>
              </a:ext>
            </a:extLst>
          </p:cNvPr>
          <p:cNvSpPr txBox="1"/>
          <p:nvPr/>
        </p:nvSpPr>
        <p:spPr>
          <a:xfrm>
            <a:off x="6702534" y="2307505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map.html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6EC0D38-BFAC-46A4-B126-2BE57C60D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96" y="2307505"/>
            <a:ext cx="6140073" cy="400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794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31737"/>
            <a:ext cx="8424936" cy="5184576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6.3.4 Reference Site</a:t>
            </a:r>
          </a:p>
          <a:p>
            <a:r>
              <a:rPr lang="en-US" altLang="ko-KR" dirty="0"/>
              <a:t>Ionic API doc :  https://ionicframework.com/docs/api/</a:t>
            </a:r>
          </a:p>
          <a:p>
            <a:r>
              <a:rPr lang="en-US" altLang="ko-KR" dirty="0"/>
              <a:t>Ionic component doc : </a:t>
            </a:r>
            <a:r>
              <a:rPr lang="en-US" altLang="ko-KR" dirty="0">
                <a:hlinkClick r:id="rId2"/>
              </a:rPr>
              <a:t>https://ionicframework.com/docs/components/</a:t>
            </a:r>
            <a:endParaRPr lang="en-US" altLang="ko-KR" dirty="0"/>
          </a:p>
          <a:p>
            <a:pPr lvl="1"/>
            <a:r>
              <a:rPr lang="en-US" altLang="ko-KR" dirty="0"/>
              <a:t>Ionic apps are made of components</a:t>
            </a:r>
          </a:p>
          <a:p>
            <a:pPr lvl="1"/>
            <a:r>
              <a:rPr lang="en-US" altLang="ko-KR" dirty="0"/>
              <a:t>Ionic component doc introduces each components and basic usage with demo source.</a:t>
            </a:r>
          </a:p>
          <a:p>
            <a:endParaRPr lang="en-US" altLang="ko-KR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6.3 Implementing Pages of IMM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47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78354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r>
              <a:rPr lang="en-US" altLang="ko-KR" dirty="0"/>
              <a:t>Solving cross-origin resource sharing problem</a:t>
            </a:r>
          </a:p>
          <a:p>
            <a:pPr lvl="1"/>
            <a:r>
              <a:rPr lang="en-US" altLang="ko-KR" dirty="0"/>
              <a:t>When you run </a:t>
            </a:r>
            <a:r>
              <a:rPr lang="en-US" altLang="ko-KR" b="1" dirty="0">
                <a:solidFill>
                  <a:srgbClr val="2E75BA"/>
                </a:solidFill>
              </a:rPr>
              <a:t>ionic serve</a:t>
            </a:r>
            <a:r>
              <a:rPr lang="en-US" altLang="ko-KR" dirty="0"/>
              <a:t> at this time, console in Chrome shows you  </a:t>
            </a:r>
            <a:r>
              <a:rPr lang="en-US" altLang="ko-KR" b="1" dirty="0"/>
              <a:t>“No 'Access-Control-Allow-Origin'</a:t>
            </a:r>
            <a:r>
              <a:rPr lang="en-US" altLang="ko-KR" dirty="0"/>
              <a:t> header is present on the requested resource” error.</a:t>
            </a:r>
          </a:p>
          <a:p>
            <a:pPr lvl="1"/>
            <a:r>
              <a:rPr lang="en-US" altLang="ko-KR" dirty="0"/>
              <a:t>To solve this problem, cross-origin resource sharing should be enabled and we will use Allow-Control-Allow-Origin Chrome extension for this.</a:t>
            </a:r>
          </a:p>
          <a:p>
            <a:pPr lvl="1"/>
            <a:endParaRPr lang="en-US" altLang="ko-KR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6.4 Testing Ionic Project on Chrome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48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6674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r>
              <a:rPr lang="en-US" altLang="ko-KR" dirty="0"/>
              <a:t>Solving cross-origin resource sharing problem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200" dirty="0"/>
              <a:t>Add Chrome extension program “Allow-Control-Allow-Origin”.</a:t>
            </a:r>
          </a:p>
          <a:p>
            <a:pPr marL="914400" lvl="1" indent="-457200">
              <a:buFont typeface="+mj-ea"/>
              <a:buAutoNum type="circleNumDbPlain"/>
            </a:pPr>
            <a:endParaRPr lang="en-US" altLang="ko-KR" sz="2200" dirty="0"/>
          </a:p>
          <a:p>
            <a:pPr marL="914400" lvl="1" indent="-457200">
              <a:buFont typeface="+mj-ea"/>
              <a:buAutoNum type="circleNumDbPlain"/>
            </a:pPr>
            <a:endParaRPr lang="en-US" altLang="ko-KR" sz="2200" dirty="0"/>
          </a:p>
          <a:p>
            <a:pPr marL="914400" lvl="1" indent="-457200">
              <a:buFont typeface="+mj-ea"/>
              <a:buAutoNum type="circleNumDbPlain"/>
            </a:pPr>
            <a:endParaRPr lang="en-US" altLang="ko-KR" sz="2200" dirty="0"/>
          </a:p>
          <a:p>
            <a:pPr marL="457200" lvl="1" indent="0">
              <a:buNone/>
            </a:pPr>
            <a:endParaRPr lang="en-US" altLang="ko-KR" sz="2200" dirty="0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 sz="2200" dirty="0"/>
              <a:t>Enable cross-origin resource sharing.</a:t>
            </a:r>
          </a:p>
          <a:p>
            <a:pPr marL="914400" lvl="1" indent="-457200">
              <a:buFont typeface="+mj-ea"/>
              <a:buAutoNum type="circleNumDbPlain"/>
            </a:pPr>
            <a:endParaRPr lang="en-US" altLang="ko-KR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6.4 Testing Ionic Project on Chrome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49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B25367E-E8F1-43FF-AA1E-69C54C6C6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632" y="2492896"/>
            <a:ext cx="5863549" cy="14741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58CAAD9-3E0C-4431-89A5-2AC96F1EFF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574" t="3299" b="77802"/>
          <a:stretch/>
        </p:blipFill>
        <p:spPr>
          <a:xfrm>
            <a:off x="1372747" y="4434221"/>
            <a:ext cx="6038465" cy="210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26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Run </a:t>
            </a:r>
            <a:r>
              <a:rPr lang="en-US" altLang="ko-KR" b="1" dirty="0">
                <a:solidFill>
                  <a:srgbClr val="2E75BA"/>
                </a:solidFill>
              </a:rPr>
              <a:t>npm install</a:t>
            </a:r>
          </a:p>
          <a:p>
            <a:pPr marL="914400" lvl="2" indent="0">
              <a:buNone/>
            </a:pP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marL="914400" lvl="2" indent="0">
              <a:buNone/>
            </a:pPr>
            <a:endParaRPr lang="en-US" altLang="ko-KR" dirty="0"/>
          </a:p>
          <a:p>
            <a:pPr lvl="1"/>
            <a:r>
              <a:rPr lang="en-US" altLang="ko-KR" dirty="0"/>
              <a:t>Run </a:t>
            </a:r>
            <a:r>
              <a:rPr lang="en-US" altLang="ko-KR" b="1" dirty="0">
                <a:solidFill>
                  <a:srgbClr val="2E75BA"/>
                </a:solidFill>
              </a:rPr>
              <a:t>ionic serve.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6.1 Simulating Ionic Template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2A32632-0A1A-49EC-9242-26EFC6C1E5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6" t="68200" r="34250" b="6601"/>
          <a:stretch/>
        </p:blipFill>
        <p:spPr>
          <a:xfrm>
            <a:off x="926749" y="1628800"/>
            <a:ext cx="6864763" cy="15841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32DAEB6-C370-4874-9703-5731EF5986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25" t="68199" r="52597" b="21125"/>
          <a:stretch/>
        </p:blipFill>
        <p:spPr>
          <a:xfrm>
            <a:off x="881753" y="4005064"/>
            <a:ext cx="6714583" cy="93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3044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79512" y="1124744"/>
            <a:ext cx="8424936" cy="5184576"/>
          </a:xfrm>
        </p:spPr>
        <p:txBody>
          <a:bodyPr/>
          <a:lstStyle/>
          <a:p>
            <a:r>
              <a:rPr lang="en-US" altLang="ko-KR" dirty="0"/>
              <a:t>Solving cross-origin resource sharing problem</a:t>
            </a:r>
          </a:p>
          <a:p>
            <a:pPr lvl="1"/>
            <a:r>
              <a:rPr lang="en-US" altLang="ko-KR" dirty="0"/>
              <a:t>Now when </a:t>
            </a:r>
            <a:r>
              <a:rPr lang="en-US" altLang="ko-KR" b="1" dirty="0">
                <a:solidFill>
                  <a:srgbClr val="2E75BA"/>
                </a:solidFill>
              </a:rPr>
              <a:t>ionic serve</a:t>
            </a:r>
            <a:r>
              <a:rPr lang="en-US" altLang="ko-KR" dirty="0"/>
              <a:t> is running, browser shows this screen.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6.4 Testing Ionic Project on Chrome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50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2196812-E2D1-457A-A2AA-366F5D45F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2564904"/>
            <a:ext cx="3925364" cy="417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2949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ko-KR" dirty="0"/>
              <a:t>We simulated template on Chrome.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dirty="0"/>
              <a:t>We implemented Home page, About-museum page, Map page.</a:t>
            </a:r>
          </a:p>
          <a:p>
            <a:pPr lvl="1"/>
            <a:r>
              <a:rPr lang="en-US" altLang="ko-KR" dirty="0"/>
              <a:t>Generating new page using Ionic CLI</a:t>
            </a:r>
          </a:p>
          <a:p>
            <a:pPr lvl="1"/>
            <a:r>
              <a:rPr lang="en-US" altLang="ko-KR" dirty="0"/>
              <a:t>Load data from server using http module</a:t>
            </a:r>
          </a:p>
          <a:p>
            <a:pPr lvl="1"/>
            <a:r>
              <a:rPr lang="en-US" altLang="ko-KR" dirty="0"/>
              <a:t>Using Ionic components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R" dirty="0"/>
              <a:t>We tested application on Chrome.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Summary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51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584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This command will start a live-reload server for your project.</a:t>
            </a:r>
          </a:p>
          <a:p>
            <a:pPr lvl="1"/>
            <a:r>
              <a:rPr lang="en-US" altLang="ko-KR" dirty="0"/>
              <a:t>when pressing ctrl+shift+j, device mode for emulation is shown.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6.1 Simulating Ionic Template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F3B40CC-C233-4D72-A42F-569B07F8D4A1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4"/>
          <a:stretch/>
        </p:blipFill>
        <p:spPr>
          <a:xfrm>
            <a:off x="2987824" y="2583160"/>
            <a:ext cx="3492541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505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Ionic </a:t>
            </a:r>
            <a:r>
              <a:rPr lang="en-US" altLang="ko-KR" dirty="0"/>
              <a:t>application consists of many pages.</a:t>
            </a:r>
          </a:p>
          <a:p>
            <a:pPr lvl="1"/>
            <a:r>
              <a:rPr lang="en-US" altLang="ko-KR" dirty="0"/>
              <a:t>When Ionic project is generated, Pages folder that contains all of the page components for application is created.</a:t>
            </a:r>
          </a:p>
          <a:p>
            <a:pPr lvl="1"/>
            <a:r>
              <a:rPr lang="en-US" altLang="ko-KR" dirty="0"/>
              <a:t>Each page component is made up of a class definition(.ts), a template(.html), and style definition(.scss).</a:t>
            </a:r>
          </a:p>
          <a:p>
            <a:pPr marL="457200" lvl="1" indent="0">
              <a:buNone/>
            </a:pPr>
            <a:r>
              <a:rPr lang="en-US" altLang="ko-KR" dirty="0"/>
              <a:t>(*We do not cover .module.ts file) </a:t>
            </a:r>
          </a:p>
          <a:p>
            <a:pPr lvl="1"/>
            <a:endParaRPr lang="en-US" altLang="ko-KR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6.2 Introducing Ionic Page Structure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E1AD69E-DF57-45B2-A204-56BEE848D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4517522"/>
            <a:ext cx="2913624" cy="187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48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altLang="ko-KR" sz="28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sz="2800" dirty="0"/>
          </a:p>
          <a:p>
            <a:pPr marL="0" indent="0">
              <a:buNone/>
            </a:pPr>
            <a:endParaRPr lang="en-US" altLang="ko-KR" sz="2800" dirty="0"/>
          </a:p>
          <a:p>
            <a:pPr marL="0" indent="0">
              <a:buNone/>
            </a:pPr>
            <a:r>
              <a:rPr lang="en-US" altLang="ko-KR" sz="3000" dirty="0"/>
              <a:t>6.2.1 HTML</a:t>
            </a:r>
          </a:p>
          <a:p>
            <a:r>
              <a:rPr lang="en-US" altLang="ko-KR" dirty="0"/>
              <a:t>An HTML file defines the components that are displayed.</a:t>
            </a:r>
          </a:p>
          <a:p>
            <a:pPr marL="800100" lvl="1" indent="-342900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altLang="ko-KR" sz="2800" dirty="0"/>
              <a:t>Components = traditional HTML tags + custom tags used to define the Ionic components.</a:t>
            </a:r>
          </a:p>
          <a:p>
            <a:pPr marL="800100" lvl="1" indent="-342900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altLang="ko-KR" sz="2800" dirty="0"/>
              <a:t>All of the Ionic components have the prefix ion-, so they are easy to spot in the markup.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6.2 Introducing Ionic Page Structure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C22FDA7-AEC8-48B8-B312-58BDB8E569E8}"/>
              </a:ext>
            </a:extLst>
          </p:cNvPr>
          <p:cNvSpPr/>
          <p:nvPr/>
        </p:nvSpPr>
        <p:spPr>
          <a:xfrm>
            <a:off x="868814" y="1412776"/>
            <a:ext cx="1383346" cy="13833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496487-49B9-4AA9-88AB-5242D0DF1174}"/>
              </a:ext>
            </a:extLst>
          </p:cNvPr>
          <p:cNvSpPr/>
          <p:nvPr/>
        </p:nvSpPr>
        <p:spPr>
          <a:xfrm>
            <a:off x="2732338" y="1412776"/>
            <a:ext cx="1383346" cy="13833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A92E57F-5DA1-4C36-80A0-11569C387433}"/>
              </a:ext>
            </a:extLst>
          </p:cNvPr>
          <p:cNvSpPr/>
          <p:nvPr/>
        </p:nvSpPr>
        <p:spPr>
          <a:xfrm>
            <a:off x="4640714" y="1412776"/>
            <a:ext cx="1383346" cy="13833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2369805-00F5-444A-A3D6-599342DCFC2D}"/>
              </a:ext>
            </a:extLst>
          </p:cNvPr>
          <p:cNvSpPr/>
          <p:nvPr/>
        </p:nvSpPr>
        <p:spPr>
          <a:xfrm>
            <a:off x="6816755" y="1412776"/>
            <a:ext cx="1383346" cy="13833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92BCC4A6-617C-465F-A63B-A2BF97BAF4B9}"/>
              </a:ext>
            </a:extLst>
          </p:cNvPr>
          <p:cNvSpPr txBox="1"/>
          <p:nvPr/>
        </p:nvSpPr>
        <p:spPr>
          <a:xfrm>
            <a:off x="978603" y="1952945"/>
            <a:ext cx="1131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page.html</a:t>
            </a:r>
            <a:endParaRPr lang="ko-KR" altLang="en-US" dirty="0"/>
          </a:p>
        </p:txBody>
      </p:sp>
      <p:sp>
        <p:nvSpPr>
          <p:cNvPr id="11" name="TextBox 8">
            <a:extLst>
              <a:ext uri="{FF2B5EF4-FFF2-40B4-BE49-F238E27FC236}">
                <a16:creationId xmlns:a16="http://schemas.microsoft.com/office/drawing/2014/main" id="{35A675FB-B3BF-4A41-951B-33A8D86500E0}"/>
              </a:ext>
            </a:extLst>
          </p:cNvPr>
          <p:cNvSpPr txBox="1"/>
          <p:nvPr/>
        </p:nvSpPr>
        <p:spPr>
          <a:xfrm>
            <a:off x="2858407" y="1919783"/>
            <a:ext cx="106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page.scss</a:t>
            </a:r>
            <a:endParaRPr lang="ko-KR" altLang="en-US" dirty="0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C1469BE5-3DE9-4E29-AA2C-06B70FF227DE}"/>
              </a:ext>
            </a:extLst>
          </p:cNvPr>
          <p:cNvSpPr txBox="1"/>
          <p:nvPr/>
        </p:nvSpPr>
        <p:spPr>
          <a:xfrm>
            <a:off x="4902846" y="1919783"/>
            <a:ext cx="859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page.ts</a:t>
            </a:r>
            <a:endParaRPr lang="ko-KR" altLang="en-US" dirty="0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AEE24BB2-F727-4CBF-8FC0-731472C597E9}"/>
              </a:ext>
            </a:extLst>
          </p:cNvPr>
          <p:cNvSpPr txBox="1"/>
          <p:nvPr/>
        </p:nvSpPr>
        <p:spPr>
          <a:xfrm>
            <a:off x="6897341" y="1919783"/>
            <a:ext cx="1136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Ionic Page</a:t>
            </a:r>
            <a:endParaRPr lang="ko-KR" altLang="en-US"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3B24F64F-CDDE-4AA1-A7E7-EF7FAF370CAC}"/>
              </a:ext>
            </a:extLst>
          </p:cNvPr>
          <p:cNvSpPr txBox="1"/>
          <p:nvPr/>
        </p:nvSpPr>
        <p:spPr>
          <a:xfrm>
            <a:off x="2348425" y="1900855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/>
              <a:t>+</a:t>
            </a:r>
            <a:endParaRPr lang="ko-KR" altLang="en-US" sz="2400" dirty="0"/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6BE309F7-CAD0-4DA5-9329-C1372E80BCA7}"/>
              </a:ext>
            </a:extLst>
          </p:cNvPr>
          <p:cNvSpPr txBox="1"/>
          <p:nvPr/>
        </p:nvSpPr>
        <p:spPr>
          <a:xfrm>
            <a:off x="4183588" y="1900855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/>
              <a:t>+</a:t>
            </a:r>
            <a:endParaRPr lang="ko-KR" altLang="en-US" sz="2400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12680BE-18C0-4017-992D-FB855B098533}"/>
              </a:ext>
            </a:extLst>
          </p:cNvPr>
          <p:cNvSpPr/>
          <p:nvPr/>
        </p:nvSpPr>
        <p:spPr>
          <a:xfrm>
            <a:off x="6236285" y="1869319"/>
            <a:ext cx="456997" cy="470259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20A56C-D5D9-4912-AC8D-3D4591D10F6D}"/>
              </a:ext>
            </a:extLst>
          </p:cNvPr>
          <p:cNvSpPr txBox="1"/>
          <p:nvPr/>
        </p:nvSpPr>
        <p:spPr>
          <a:xfrm>
            <a:off x="3220327" y="6143429"/>
            <a:ext cx="57509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(source: Mobile App Development with Ionic, Chris Griffith)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88420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3000" dirty="0"/>
              <a:t>6.2.2 SCSS</a:t>
            </a:r>
          </a:p>
          <a:p>
            <a:r>
              <a:rPr lang="en-US" altLang="ko-KR" dirty="0"/>
              <a:t>CSS defined the visual definition of an Ionic application.</a:t>
            </a:r>
          </a:p>
          <a:p>
            <a:pPr lvl="1"/>
            <a:r>
              <a:rPr lang="en-US" altLang="ko-KR" dirty="0"/>
              <a:t>CSS is generated by Sass.</a:t>
            </a:r>
          </a:p>
          <a:p>
            <a:pPr lvl="1"/>
            <a:r>
              <a:rPr lang="en-US" altLang="ko-KR" dirty="0"/>
              <a:t>The screen’s .scss file is where you will define any-page specific CSS.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6.2 Introducing Ionic Page Structure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287DA2E-0370-4E2E-ACA7-DA0E052C2769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DA7C9A-D304-4FBF-AAC5-9AA7BE234D6B}"/>
              </a:ext>
            </a:extLst>
          </p:cNvPr>
          <p:cNvSpPr txBox="1"/>
          <p:nvPr/>
        </p:nvSpPr>
        <p:spPr>
          <a:xfrm>
            <a:off x="3220327" y="6143429"/>
            <a:ext cx="57509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(source: Mobile App Development with Ionic, Chris Griffith)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144683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14698</TotalTime>
  <Words>2136</Words>
  <Application>Microsoft Office PowerPoint</Application>
  <PresentationFormat>화면 슬라이드 쇼(4:3)</PresentationFormat>
  <Paragraphs>383</Paragraphs>
  <Slides>51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51</vt:i4>
      </vt:variant>
    </vt:vector>
  </HeadingPairs>
  <TitlesOfParts>
    <vt:vector size="56" baseType="lpstr">
      <vt:lpstr>맑은 고딕</vt:lpstr>
      <vt:lpstr>Arial</vt:lpstr>
      <vt:lpstr>Calibri</vt:lpstr>
      <vt:lpstr>Wingdings</vt:lpstr>
      <vt:lpstr>Office 테마</vt:lpstr>
      <vt:lpstr>6. [Lab3] Implementing Front-end using Ionic framework</vt:lpstr>
      <vt:lpstr>Objectives</vt:lpstr>
      <vt:lpstr>Contents</vt:lpstr>
      <vt:lpstr>6.1 Simulating Ionic Template</vt:lpstr>
      <vt:lpstr>6.1 Simulating Ionic Template</vt:lpstr>
      <vt:lpstr>6.1 Simulating Ionic Template</vt:lpstr>
      <vt:lpstr>6.2 Introducing Ionic Page Structure</vt:lpstr>
      <vt:lpstr>6.2 Introducing Ionic Page Structure</vt:lpstr>
      <vt:lpstr>6.2 Introducing Ionic Page Structure</vt:lpstr>
      <vt:lpstr>6.2 Introducing Ionic Page Structure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6.3 Implementing Pages of IMM</vt:lpstr>
      <vt:lpstr>6.4 Testing Ionic Project on Chrome</vt:lpstr>
      <vt:lpstr>6.4 Testing Ionic Project on Chrome</vt:lpstr>
      <vt:lpstr>6.4 Testing Ionic Project on Chrome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교육지원 IT시스템 선진화</dc:title>
  <dc:subject/>
  <dc:creator>user</dc:creator>
  <cp:keywords/>
  <dc:description/>
  <cp:lastModifiedBy>박찬주</cp:lastModifiedBy>
  <cp:revision>351</cp:revision>
  <cp:lastPrinted>2014-06-12T03:03:23Z</cp:lastPrinted>
  <dcterms:created xsi:type="dcterms:W3CDTF">2013-02-16T07:37:15Z</dcterms:created>
  <dcterms:modified xsi:type="dcterms:W3CDTF">2017-09-05T05:02:20Z</dcterms:modified>
  <cp:category/>
</cp:coreProperties>
</file>